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y="5143500" cx="9144000"/>
  <p:notesSz cx="6858000" cy="9144000"/>
  <p:embeddedFontLst>
    <p:embeddedFont>
      <p:font typeface="Merriweather SemiBold"/>
      <p:regular r:id="rId31"/>
      <p:bold r:id="rId32"/>
      <p:italic r:id="rId33"/>
      <p:boldItalic r:id="rId34"/>
    </p:embeddedFont>
    <p:embeddedFont>
      <p:font typeface="Merriweather"/>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erriweatherSemiBold-regular.fntdata"/><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MerriweatherSemiBold-italic.fntdata"/><Relationship Id="rId10" Type="http://schemas.openxmlformats.org/officeDocument/2006/relationships/slide" Target="slides/slide5.xml"/><Relationship Id="rId32" Type="http://schemas.openxmlformats.org/officeDocument/2006/relationships/font" Target="fonts/MerriweatherSemiBold-bold.fntdata"/><Relationship Id="rId13" Type="http://schemas.openxmlformats.org/officeDocument/2006/relationships/slide" Target="slides/slide8.xml"/><Relationship Id="rId35" Type="http://schemas.openxmlformats.org/officeDocument/2006/relationships/font" Target="fonts/Merriweather-regular.fntdata"/><Relationship Id="rId12" Type="http://schemas.openxmlformats.org/officeDocument/2006/relationships/slide" Target="slides/slide7.xml"/><Relationship Id="rId34" Type="http://schemas.openxmlformats.org/officeDocument/2006/relationships/font" Target="fonts/MerriweatherSemiBold-boldItalic.fntdata"/><Relationship Id="rId15" Type="http://schemas.openxmlformats.org/officeDocument/2006/relationships/slide" Target="slides/slide10.xml"/><Relationship Id="rId37" Type="http://schemas.openxmlformats.org/officeDocument/2006/relationships/font" Target="fonts/Merriweather-italic.fntdata"/><Relationship Id="rId14" Type="http://schemas.openxmlformats.org/officeDocument/2006/relationships/slide" Target="slides/slide9.xml"/><Relationship Id="rId36" Type="http://schemas.openxmlformats.org/officeDocument/2006/relationships/font" Target="fonts/Merriweather-bold.fntdata"/><Relationship Id="rId17" Type="http://schemas.openxmlformats.org/officeDocument/2006/relationships/slide" Target="slides/slide12.xml"/><Relationship Id="rId16" Type="http://schemas.openxmlformats.org/officeDocument/2006/relationships/slide" Target="slides/slide11.xml"/><Relationship Id="rId38" Type="http://schemas.openxmlformats.org/officeDocument/2006/relationships/font" Target="fonts/Merriweather-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learnquebecweb.s3.ca-central-1.amazonaws.com/wp-content/uploads/sites/2/2024/06/25134224/TOOL-3-Partnerships.FINAL-Branded.pdf"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learnquebecweb.s3.ca-central-1.amazonaws.com/wp-content/uploads/sites/2/2024/06/25143044/TOOL-11-How-CLCs-Support-Families.pdf" TargetMode="External"/><Relationship Id="rId3" Type="http://schemas.openxmlformats.org/officeDocument/2006/relationships/hyperlink" Target="https://learnquebecweb.s3.ca-central-1.amazonaws.com/wp-content/uploads/sites/2/2024/06/25152214/TOOL-2-Engaging-Families-in-CLC-Community-Schools_FINAL.pdf"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BpLfibI1GUxFq_6TsmseRtUZcr2vzfm1/view"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learnquebecweb.s3.ca-central-1.amazonaws.com/wp-content/uploads/sites/2/2024/07/02130503/TOOL-15-What-is-a-CLC-Community-School.pdf"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learnquebecweb.s3.ca-central-1.amazonaws.com/wp-content/uploads/sites/2/2024/07/02130503/TOOL-15-What-is-a-CLC-Community-School.pdf"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3551dbe1467_0_4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3551dbe1467_0_4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Leveraging local resources to meet the diverse needs of students, staff and families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Community School approach is a systemic approach to changing school climate and culture.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There are many ways that partners can be involved in the development or the delivery of a community school project or program:</a:t>
            </a:r>
            <a:endParaRPr/>
          </a:p>
          <a:p>
            <a:pPr indent="0" lvl="0" marL="0" rtl="0" algn="l">
              <a:spcBef>
                <a:spcPts val="0"/>
              </a:spcBef>
              <a:spcAft>
                <a:spcPts val="0"/>
              </a:spcAft>
              <a:buNone/>
            </a:pPr>
            <a:r>
              <a:rPr lang="en"/>
              <a:t>-Financial resources to get your program off the ground through grants or donations </a:t>
            </a:r>
            <a:endParaRPr/>
          </a:p>
          <a:p>
            <a:pPr indent="0" lvl="0" marL="0" rtl="0" algn="l">
              <a:spcBef>
                <a:spcPts val="0"/>
              </a:spcBef>
              <a:spcAft>
                <a:spcPts val="0"/>
              </a:spcAft>
              <a:buNone/>
            </a:pPr>
            <a:r>
              <a:rPr lang="en"/>
              <a:t>-Material resources contributing to your program, ie. books for a library or plants for a garden </a:t>
            </a:r>
            <a:endParaRPr/>
          </a:p>
          <a:p>
            <a:pPr indent="0" lvl="0" marL="0" rtl="0" algn="l">
              <a:spcBef>
                <a:spcPts val="0"/>
              </a:spcBef>
              <a:spcAft>
                <a:spcPts val="0"/>
              </a:spcAft>
              <a:buNone/>
            </a:pPr>
            <a:r>
              <a:rPr lang="en"/>
              <a:t>-Volunteers to help run your program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Resource:</a:t>
            </a:r>
            <a:endParaRPr>
              <a:solidFill>
                <a:schemeClr val="dk1"/>
              </a:solidFill>
            </a:endParaRPr>
          </a:p>
          <a:p>
            <a:pPr indent="0" lvl="0" marL="0" rtl="0" algn="l">
              <a:spcBef>
                <a:spcPts val="0"/>
              </a:spcBef>
              <a:spcAft>
                <a:spcPts val="0"/>
              </a:spcAft>
              <a:buNone/>
            </a:pPr>
            <a:r>
              <a:rPr lang="en">
                <a:solidFill>
                  <a:schemeClr val="dk1"/>
                </a:solidFill>
              </a:rPr>
              <a:t>Partnerships THE FOUNDATION OF COMMUNITY SCHOOLS</a:t>
            </a:r>
            <a:endParaRPr>
              <a:solidFill>
                <a:schemeClr val="dk1"/>
              </a:solidFill>
            </a:endParaRPr>
          </a:p>
          <a:p>
            <a:pPr indent="0" lvl="0" marL="0" rtl="0" algn="l">
              <a:spcBef>
                <a:spcPts val="0"/>
              </a:spcBef>
              <a:spcAft>
                <a:spcPts val="0"/>
              </a:spcAft>
              <a:buNone/>
            </a:pPr>
            <a:r>
              <a:rPr lang="en" u="sng">
                <a:solidFill>
                  <a:schemeClr val="hlink"/>
                </a:solidFill>
                <a:hlinkClick r:id="rId2"/>
              </a:rPr>
              <a:t>https://learnquebecweb.s3.ca-central-1.amazonaws.com/wp-content/uploads/sites/2/2024/06/25134224/TOOL-3-Partnerships.FINAL-Branded.pdf</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3551dbe1467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3551dbe1467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latin typeface="Calibri"/>
                <a:ea typeface="Calibri"/>
                <a:cs typeface="Calibri"/>
                <a:sym typeface="Calibri"/>
              </a:rPr>
              <a:t>Mental health and well-being is a key priority across the province. </a:t>
            </a:r>
            <a:endParaRPr sz="1200">
              <a:solidFill>
                <a:schemeClr val="dk1"/>
              </a:solidFill>
              <a:latin typeface="Calibri"/>
              <a:ea typeface="Calibri"/>
              <a:cs typeface="Calibri"/>
              <a:sym typeface="Calibri"/>
            </a:endParaRPr>
          </a:p>
          <a:p>
            <a:pPr indent="0" lvl="0" marL="0" rtl="0" algn="l">
              <a:lnSpc>
                <a:spcPct val="115000"/>
              </a:lnSpc>
              <a:spcBef>
                <a:spcPts val="1000"/>
              </a:spcBef>
              <a:spcAft>
                <a:spcPts val="0"/>
              </a:spcAft>
              <a:buNone/>
            </a:pPr>
            <a:r>
              <a:rPr lang="en" sz="1200">
                <a:solidFill>
                  <a:schemeClr val="dk1"/>
                </a:solidFill>
                <a:latin typeface="Calibri"/>
                <a:ea typeface="Calibri"/>
                <a:cs typeface="Calibri"/>
                <a:sym typeface="Calibri"/>
              </a:rPr>
              <a:t>CLCs work to find partnerships, </a:t>
            </a:r>
            <a:r>
              <a:rPr lang="en" sz="1200">
                <a:solidFill>
                  <a:schemeClr val="dk1"/>
                </a:solidFill>
                <a:latin typeface="Calibri"/>
                <a:ea typeface="Calibri"/>
                <a:cs typeface="Calibri"/>
                <a:sym typeface="Calibri"/>
              </a:rPr>
              <a:t>funding</a:t>
            </a:r>
            <a:r>
              <a:rPr lang="en" sz="1200">
                <a:solidFill>
                  <a:schemeClr val="dk1"/>
                </a:solidFill>
                <a:latin typeface="Calibri"/>
                <a:ea typeface="Calibri"/>
                <a:cs typeface="Calibri"/>
                <a:sym typeface="Calibri"/>
              </a:rPr>
              <a:t>, and resources to develop and support a welcoming school culture. </a:t>
            </a:r>
            <a:endParaRPr sz="1200">
              <a:solidFill>
                <a:schemeClr val="dk1"/>
              </a:solidFill>
              <a:latin typeface="Calibri"/>
              <a:ea typeface="Calibri"/>
              <a:cs typeface="Calibri"/>
              <a:sym typeface="Calibri"/>
            </a:endParaRPr>
          </a:p>
          <a:p>
            <a:pPr indent="0" lvl="0" marL="0" rtl="0" algn="l">
              <a:lnSpc>
                <a:spcPct val="115000"/>
              </a:lnSpc>
              <a:spcBef>
                <a:spcPts val="1000"/>
              </a:spcBef>
              <a:spcAft>
                <a:spcPts val="0"/>
              </a:spcAft>
              <a:buClr>
                <a:schemeClr val="dk1"/>
              </a:buClr>
              <a:buSzPts val="1100"/>
              <a:buFont typeface="Arial"/>
              <a:buNone/>
            </a:pPr>
            <a:r>
              <a:rPr lang="en" sz="1200">
                <a:solidFill>
                  <a:schemeClr val="dk1"/>
                </a:solidFill>
                <a:latin typeface="Calibri"/>
                <a:ea typeface="Calibri"/>
                <a:cs typeface="Calibri"/>
                <a:sym typeface="Calibri"/>
              </a:rPr>
              <a:t>Promoting healthy lifestyles enhances the emotional well-being and resiliency of students and families. </a:t>
            </a:r>
            <a:endParaRPr sz="1200">
              <a:solidFill>
                <a:schemeClr val="dk1"/>
              </a:solidFill>
              <a:latin typeface="Calibri"/>
              <a:ea typeface="Calibri"/>
              <a:cs typeface="Calibri"/>
              <a:sym typeface="Calibri"/>
            </a:endParaRPr>
          </a:p>
          <a:p>
            <a:pPr indent="0" lvl="0" marL="0" rtl="0" algn="l">
              <a:lnSpc>
                <a:spcPct val="115000"/>
              </a:lnSpc>
              <a:spcBef>
                <a:spcPts val="1000"/>
              </a:spcBef>
              <a:spcAft>
                <a:spcPts val="0"/>
              </a:spcAft>
              <a:buNone/>
            </a:pPr>
            <a:r>
              <a:t/>
            </a:r>
            <a:endParaRPr sz="1200">
              <a:solidFill>
                <a:schemeClr val="dk1"/>
              </a:solidFill>
              <a:latin typeface="Calibri"/>
              <a:ea typeface="Calibri"/>
              <a:cs typeface="Calibri"/>
              <a:sym typeface="Calibri"/>
            </a:endParaRPr>
          </a:p>
          <a:p>
            <a:pPr indent="0" lvl="0" marL="0" rtl="0" algn="l">
              <a:lnSpc>
                <a:spcPct val="115000"/>
              </a:lnSpc>
              <a:spcBef>
                <a:spcPts val="1000"/>
              </a:spcBef>
              <a:spcAft>
                <a:spcPts val="0"/>
              </a:spcAft>
              <a:buNone/>
            </a:pPr>
            <a:r>
              <a:t/>
            </a:r>
            <a:endParaRPr sz="1200">
              <a:solidFill>
                <a:schemeClr val="dk1"/>
              </a:solidFill>
              <a:latin typeface="Calibri"/>
              <a:ea typeface="Calibri"/>
              <a:cs typeface="Calibri"/>
              <a:sym typeface="Calibri"/>
            </a:endParaRPr>
          </a:p>
          <a:p>
            <a:pPr indent="0" lvl="0" marL="0" rtl="0" algn="l">
              <a:lnSpc>
                <a:spcPct val="115000"/>
              </a:lnSpc>
              <a:spcBef>
                <a:spcPts val="1000"/>
              </a:spcBef>
              <a:spcAft>
                <a:spcPts val="0"/>
              </a:spcAft>
              <a:buNone/>
            </a:pPr>
            <a:r>
              <a:t/>
            </a:r>
            <a:endParaRPr sz="1200">
              <a:solidFill>
                <a:schemeClr val="dk1"/>
              </a:solidFill>
              <a:latin typeface="Calibri"/>
              <a:ea typeface="Calibri"/>
              <a:cs typeface="Calibri"/>
              <a:sym typeface="Calibri"/>
            </a:endParaRPr>
          </a:p>
          <a:p>
            <a:pPr indent="0" lvl="0" marL="0" rtl="0" algn="l">
              <a:lnSpc>
                <a:spcPct val="115000"/>
              </a:lnSpc>
              <a:spcBef>
                <a:spcPts val="1000"/>
              </a:spcBef>
              <a:spcAft>
                <a:spcPts val="1000"/>
              </a:spcAft>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3551dbe1467_0_8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3551dbe1467_0_8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English-speaking families living in Quebec often have limited access to linguistically and culturally adapted resources to support them - including early childhood resources.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CLC schools also support the developmental needs of our little-ones as they prepare for the first transition to school.  </a:t>
            </a:r>
            <a:br>
              <a:rPr lang="en" sz="1200">
                <a:solidFill>
                  <a:schemeClr val="dk1"/>
                </a:solidFill>
                <a:latin typeface="Calibri"/>
                <a:ea typeface="Calibri"/>
                <a:cs typeface="Calibri"/>
                <a:sym typeface="Calibri"/>
              </a:rPr>
            </a:br>
            <a:r>
              <a:rPr lang="en" sz="1200">
                <a:solidFill>
                  <a:schemeClr val="dk1"/>
                </a:solidFill>
                <a:latin typeface="Calibri"/>
                <a:ea typeface="Calibri"/>
                <a:cs typeface="Calibri"/>
                <a:sym typeface="Calibri"/>
              </a:rPr>
              <a:t>They offer a </a:t>
            </a:r>
            <a:r>
              <a:rPr lang="en">
                <a:solidFill>
                  <a:schemeClr val="dk1"/>
                </a:solidFill>
              </a:rPr>
              <a:t>variety of resources and activities for educators, parents and community partners - often with a focus on bilingualism and early literacy.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3551dbe1467_0_9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3551dbe1467_0_9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Intergenerational programming is not only beneficial for students, it also contributes to decreasing the isolation of seniors, and offers opportunities for them to share their expertise and experiences.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rgbClr val="202124"/>
                </a:solidFill>
                <a:latin typeface="Calibri"/>
                <a:ea typeface="Calibri"/>
                <a:cs typeface="Calibri"/>
                <a:sym typeface="Calibri"/>
              </a:rPr>
              <a:t>Research shows that intergenerational programs </a:t>
            </a:r>
            <a:r>
              <a:rPr lang="en" sz="1200">
                <a:solidFill>
                  <a:srgbClr val="040C28"/>
                </a:solidFill>
                <a:latin typeface="Calibri"/>
                <a:ea typeface="Calibri"/>
                <a:cs typeface="Calibri"/>
                <a:sym typeface="Calibri"/>
              </a:rPr>
              <a:t>increase self-esteem and feelings of well-being for both the older and younger participants</a:t>
            </a:r>
            <a:r>
              <a:rPr lang="en" sz="1200">
                <a:solidFill>
                  <a:srgbClr val="202124"/>
                </a:solidFill>
                <a:latin typeface="Calibri"/>
                <a:ea typeface="Calibri"/>
                <a:cs typeface="Calibri"/>
                <a:sym typeface="Calibri"/>
              </a:rPr>
              <a:t>. Friendships between these two generations help make communities stronger.</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3551dbe1467_0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3551dbe1467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Community Development Agents also organize after school programing.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Kitchen Brigades is one such program  -   a partnership that teaches healthy cooking techniques and essential life skills to high school students </a:t>
            </a:r>
            <a:endParaRPr/>
          </a:p>
          <a:p>
            <a:pPr indent="0" lvl="0" marL="0" rtl="0" algn="l">
              <a:spcBef>
                <a:spcPts val="0"/>
              </a:spcBef>
              <a:spcAft>
                <a:spcPts val="0"/>
              </a:spcAft>
              <a:buNone/>
            </a:pPr>
            <a:br>
              <a:rPr lang="en"/>
            </a:br>
            <a:r>
              <a:rPr lang="en"/>
              <a:t>Students have access to school kitchens to learn to make meals with chefs and compete in province-wide competitions.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3551dbe1467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3551dbe1467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Part of mental health and wellness is going outside, for a walk or a hike to explore the natural environment.</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3551dbe1467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3551dbe1467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In CLCs students have also been directly </a:t>
            </a:r>
            <a:r>
              <a:rPr lang="en"/>
              <a:t>involved</a:t>
            </a:r>
            <a:r>
              <a:rPr lang="en"/>
              <a:t> in the design and development of an outdoor </a:t>
            </a:r>
            <a:r>
              <a:rPr lang="en"/>
              <a:t>classroom to take learning beyond the four walls of a classroom.</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3551dbe1467_0_10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3551dbe1467_0_10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With funds from Bird Protection Quebec, whose mandate is to </a:t>
            </a:r>
            <a:r>
              <a:rPr i="1" lang="en"/>
              <a:t>foster an appreciation of birds through conservation, observation, research, and education</a:t>
            </a:r>
            <a:endParaRPr i="1"/>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Our CDA, Jayne Dodderridge, at CLC Valcartier near Quebec city, secured funding from BPQ.</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Students drew pictures and wrote text about birds in the area.</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With some local help, the students help install these bilingual signs along the walking trails, to help visitors identify the birds.</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On the southshore on Montreal , our CDA Brian Peddar worked with an educator from BPQ and Cedar Street School teacher, </a:t>
            </a:r>
            <a:r>
              <a:rPr lang="en"/>
              <a:t>Maureen Caissy, Teacher RSB </a:t>
            </a:r>
            <a:endParaRPr/>
          </a:p>
          <a:p>
            <a:pPr indent="0" lvl="0" marL="0" rtl="0" algn="l">
              <a:spcBef>
                <a:spcPts val="0"/>
              </a:spcBef>
              <a:spcAft>
                <a:spcPts val="0"/>
              </a:spcAft>
              <a:buClr>
                <a:schemeClr val="dk1"/>
              </a:buClr>
              <a:buSzPts val="1100"/>
              <a:buFont typeface="Arial"/>
              <a:buNone/>
            </a:pPr>
            <a:r>
              <a:rPr lang="en"/>
              <a:t>Birdhouses were set up outside the classroom windows observe birds feeding outside their classroom window. </a:t>
            </a:r>
            <a:endParaRPr/>
          </a:p>
          <a:p>
            <a:pPr indent="0" lvl="0" marL="0" rtl="0" algn="l">
              <a:spcBef>
                <a:spcPts val="0"/>
              </a:spcBef>
              <a:spcAft>
                <a:spcPts val="0"/>
              </a:spcAft>
              <a:buClr>
                <a:schemeClr val="dk1"/>
              </a:buClr>
              <a:buSzPts val="1100"/>
              <a:buFont typeface="Arial"/>
              <a:buNone/>
            </a:pPr>
            <a:r>
              <a:rPr lang="en"/>
              <a:t>Families were also encouraged to set up bird feeders, to encourage this love of birds from home.</a:t>
            </a:r>
            <a:endParaRPr/>
          </a:p>
          <a:p>
            <a:pPr indent="0" lvl="0" marL="0" rtl="0" algn="l">
              <a:spcBef>
                <a:spcPts val="0"/>
              </a:spcBef>
              <a:spcAft>
                <a:spcPts val="0"/>
              </a:spcAft>
              <a:buClr>
                <a:schemeClr val="dk1"/>
              </a:buClr>
              <a:buSzPts val="1100"/>
              <a:buFont typeface="Arial"/>
              <a:buNone/>
            </a:pPr>
            <a:r>
              <a:rPr lang="en"/>
              <a:t>Students created journals to write and draw, to record their sightings </a:t>
            </a:r>
            <a:endParaRPr/>
          </a:p>
          <a:p>
            <a:pPr indent="0" lvl="0" marL="0" rtl="0" algn="l">
              <a:spcBef>
                <a:spcPts val="0"/>
              </a:spcBef>
              <a:spcAft>
                <a:spcPts val="0"/>
              </a:spcAft>
              <a:buNone/>
            </a:pPr>
            <a:r>
              <a:rPr lang="en"/>
              <a:t>which brings together lessons in science and art</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3551dbe1467_0_9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3551dbe1467_0_9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CDA David Piperno, </a:t>
            </a:r>
            <a:r>
              <a:rPr lang="en">
                <a:solidFill>
                  <a:schemeClr val="dk1"/>
                </a:solidFill>
              </a:rPr>
              <a:t>worked with art teacher to create this project focused on outdoor land art.</a:t>
            </a:r>
            <a:endParaRPr>
              <a:solidFill>
                <a:schemeClr val="dk1"/>
              </a:solidFill>
            </a:endParaRPr>
          </a:p>
          <a:p>
            <a:pPr indent="0" lvl="0" marL="0" rtl="0" algn="l">
              <a:spcBef>
                <a:spcPts val="0"/>
              </a:spcBef>
              <a:spcAft>
                <a:spcPts val="0"/>
              </a:spcAft>
              <a:buNone/>
            </a:pPr>
            <a:r>
              <a:rPr lang="en">
                <a:solidFill>
                  <a:schemeClr val="dk1"/>
                </a:solidFill>
              </a:rPr>
              <a:t>The first steps were to secured funding from Culture in the Schools program and find an artist who aligned with their vision.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There were able to invite the Quebec-based </a:t>
            </a:r>
            <a:r>
              <a:rPr lang="en"/>
              <a:t>Land Artist Marc Walter </a:t>
            </a:r>
            <a:endParaRPr/>
          </a:p>
          <a:p>
            <a:pPr indent="0" lvl="0" marL="0" rtl="0" algn="l">
              <a:spcBef>
                <a:spcPts val="0"/>
              </a:spcBef>
              <a:spcAft>
                <a:spcPts val="0"/>
              </a:spcAft>
              <a:buClr>
                <a:schemeClr val="dk1"/>
              </a:buClr>
              <a:buSzPts val="1100"/>
              <a:buFont typeface="Arial"/>
              <a:buNone/>
            </a:pPr>
            <a:r>
              <a:rPr lang="en"/>
              <a:t>to work with </a:t>
            </a:r>
            <a:r>
              <a:rPr lang="en">
                <a:solidFill>
                  <a:schemeClr val="dk1"/>
                </a:solidFill>
              </a:rPr>
              <a:t>the whole school, from K to sec 5, including teachers and students</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The branches were collected from local community.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Building the sculpture next to the school's outdoor learning space was very open-ended as it was fueled by </a:t>
            </a:r>
            <a:r>
              <a:rPr lang="en">
                <a:solidFill>
                  <a:schemeClr val="dk1"/>
                </a:solidFill>
              </a:rPr>
              <a:t>creativity and imagination</a:t>
            </a:r>
            <a:endParaRPr>
              <a:solidFill>
                <a:schemeClr val="dk1"/>
              </a:solidFill>
            </a:endParaRPr>
          </a:p>
          <a:p>
            <a:pPr indent="0" lvl="0" marL="0" rtl="0" algn="l">
              <a:spcBef>
                <a:spcPts val="0"/>
              </a:spcBef>
              <a:spcAft>
                <a:spcPts val="0"/>
              </a:spcAft>
              <a:buNone/>
            </a:pPr>
            <a:r>
              <a:rPr lang="en">
                <a:solidFill>
                  <a:schemeClr val="dk1"/>
                </a:solidFill>
              </a:rPr>
              <a:t>as there was not plan to what the creature would look like in the end.</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35695d9f152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35695d9f152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 your photos and text to this slide to show examples of your CLC</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356b198934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356b198934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35695d9f152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35695d9f152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Add your photos and text to this slide to show examples of your CLC</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35695d9f152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35695d9f152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Add your photos and text to this slide to show examples of your CLC</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3551dbe1467_0_5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3551dbe1467_0_5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Leveraging local resources to meet the diverse needs of students, staff and families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Review these Resources to pitch the benefits of CLCs for Families:</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How CLC Community Schools Support Families</a:t>
            </a:r>
            <a:br>
              <a:rPr lang="en"/>
            </a:br>
            <a:r>
              <a:rPr lang="en" u="sng">
                <a:solidFill>
                  <a:schemeClr val="hlink"/>
                </a:solidFill>
                <a:hlinkClick r:id="rId2"/>
              </a:rPr>
              <a:t>https://learnquebecweb.s3.ca-central-1.amazonaws.com/wp-content/uploads/sites/2/2024/06/25143044/TOOL-11-How-CLCs-Support-Families.pdf</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ENGAGING FAMILIES IN CLC COMMUNITY SCHOOLS Why it’s Important</a:t>
            </a:r>
            <a:endParaRPr/>
          </a:p>
          <a:p>
            <a:pPr indent="0" lvl="0" marL="0" rtl="0" algn="l">
              <a:spcBef>
                <a:spcPts val="0"/>
              </a:spcBef>
              <a:spcAft>
                <a:spcPts val="0"/>
              </a:spcAft>
              <a:buNone/>
            </a:pPr>
            <a:r>
              <a:rPr lang="en" u="sng">
                <a:solidFill>
                  <a:schemeClr val="hlink"/>
                </a:solidFill>
                <a:hlinkClick r:id="rId3"/>
              </a:rPr>
              <a:t>https://learnquebecweb.s3.ca-central-1.amazonaws.com/wp-content/uploads/sites/2/2024/06/25152214/TOOL-2-Engaging-Families-in-CLC-Community-Schools_FINAL.pdf</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3551dbe1467_0_5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3551dbe1467_0_5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Leveraging local resources to meet the diverse needs of students, staff and families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3551dbe1467_0_6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3551dbe1467_0_6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Leveraging local resources to meet the diverse needs of students, staff and families</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If you have connections already in place, or know the name of a contact person, please let me know. </a:t>
            </a:r>
            <a:endParaRPr/>
          </a:p>
          <a:p>
            <a:pPr indent="0" lvl="0" marL="0" rtl="0" algn="l">
              <a:spcBef>
                <a:spcPts val="0"/>
              </a:spcBef>
              <a:spcAft>
                <a:spcPts val="0"/>
              </a:spcAft>
              <a:buNone/>
            </a:pPr>
            <a:r>
              <a:rPr lang="en"/>
              <a:t>We can work together to develop projects and programs that suit the needs of your students and classroom.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Do you see any gaps or connections?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conversation ties into Community Asset Mapping.</a:t>
            </a:r>
            <a:endParaRPr/>
          </a:p>
          <a:p>
            <a:pPr indent="0" lvl="0" marL="0" rtl="0" algn="l">
              <a:spcBef>
                <a:spcPts val="0"/>
              </a:spcBef>
              <a:spcAft>
                <a:spcPts val="0"/>
              </a:spcAft>
              <a:buNone/>
            </a:pPr>
            <a:r>
              <a:rPr lang="en">
                <a:solidFill>
                  <a:schemeClr val="dk1"/>
                </a:solidFill>
              </a:rPr>
              <a:t>School Community Asset Map:</a:t>
            </a:r>
            <a:endParaRPr>
              <a:solidFill>
                <a:schemeClr val="dk1"/>
              </a:solidFill>
            </a:endParaRPr>
          </a:p>
          <a:p>
            <a:pPr indent="0" lvl="0" marL="0" rtl="0" algn="l">
              <a:spcBef>
                <a:spcPts val="0"/>
              </a:spcBef>
              <a:spcAft>
                <a:spcPts val="0"/>
              </a:spcAft>
              <a:buNone/>
            </a:pPr>
            <a:r>
              <a:rPr lang="en" u="sng">
                <a:solidFill>
                  <a:schemeClr val="hlink"/>
                </a:solidFill>
                <a:hlinkClick r:id="rId2"/>
              </a:rPr>
              <a:t>https://drive.google.com/file/d/1BpLfibI1GUxFq_6TsmseRtUZcr2vzfm1/view</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3551dbe1467_0_7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3551dbe1467_0_7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356b198934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356b198934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3551dbe1467_0_3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3551dbe1467_0_3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500"/>
              </a:spcBef>
              <a:spcAft>
                <a:spcPts val="0"/>
              </a:spcAft>
              <a:buNone/>
            </a:pPr>
            <a:r>
              <a:t/>
            </a:r>
            <a:endParaRPr sz="1000"/>
          </a:p>
          <a:p>
            <a:pPr indent="0" lvl="0" marL="0" rtl="0" algn="l">
              <a:spcBef>
                <a:spcPts val="1500"/>
              </a:spcBef>
              <a:spcAft>
                <a:spcPts val="0"/>
              </a:spcAft>
              <a:buClr>
                <a:schemeClr val="dk1"/>
              </a:buClr>
              <a:buSzPts val="1100"/>
              <a:buFont typeface="Arial"/>
              <a:buNone/>
            </a:pPr>
            <a:r>
              <a:rPr lang="en" sz="1000">
                <a:solidFill>
                  <a:schemeClr val="dk1"/>
                </a:solidFill>
              </a:rPr>
              <a:t>Link to Tool What is a CLC? </a:t>
            </a:r>
            <a:r>
              <a:rPr lang="en" sz="1000" u="sng">
                <a:solidFill>
                  <a:schemeClr val="hlink"/>
                </a:solidFill>
                <a:hlinkClick r:id="rId2"/>
              </a:rPr>
              <a:t>https://learnquebecweb.s3.ca-central-1.amazonaws.com/wp-content/uploads/sites/2/2024/07/02130503/TOOL-15-What-is-a-CLC-Community-School.pdf</a:t>
            </a:r>
            <a:endParaRPr sz="1000">
              <a:solidFill>
                <a:schemeClr val="dk1"/>
              </a:solidFill>
            </a:endParaRPr>
          </a:p>
          <a:p>
            <a:pPr indent="0" lvl="0" marL="0" rtl="0" algn="l">
              <a:spcBef>
                <a:spcPts val="1500"/>
              </a:spcBef>
              <a:spcAft>
                <a:spcPts val="0"/>
              </a:spcAft>
              <a:buNone/>
            </a:pPr>
            <a:r>
              <a:t/>
            </a:r>
            <a:endParaRPr sz="1000"/>
          </a:p>
          <a:p>
            <a:pPr indent="0" lvl="0" marL="0" rtl="0" algn="l">
              <a:spcBef>
                <a:spcPts val="1500"/>
              </a:spcBef>
              <a:spcAft>
                <a:spcPts val="0"/>
              </a:spcAft>
              <a:buNone/>
            </a:pPr>
            <a:r>
              <a:t/>
            </a:r>
            <a:endParaRPr sz="1000"/>
          </a:p>
          <a:p>
            <a:pPr indent="0" lvl="0" marL="0" rtl="0" algn="l">
              <a:spcBef>
                <a:spcPts val="1500"/>
              </a:spcBef>
              <a:spcAft>
                <a:spcPts val="1000"/>
              </a:spcAft>
              <a:buNone/>
            </a:pPr>
            <a:r>
              <a:t/>
            </a:r>
            <a:endParaRPr sz="10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3551dbe1467_0_3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3551dbe1467_0_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200">
                <a:solidFill>
                  <a:schemeClr val="dk1"/>
                </a:solidFill>
                <a:latin typeface="Calibri"/>
                <a:ea typeface="Calibri"/>
                <a:cs typeface="Calibri"/>
                <a:sym typeface="Calibri"/>
              </a:rPr>
              <a:t>CLCs focus on helping students become better learners by bringing in extra resources and opportunities. </a:t>
            </a:r>
            <a:endParaRPr sz="1200">
              <a:solidFill>
                <a:schemeClr val="dk1"/>
              </a:solidFill>
              <a:latin typeface="Calibri"/>
              <a:ea typeface="Calibri"/>
              <a:cs typeface="Calibri"/>
              <a:sym typeface="Calibri"/>
            </a:endParaRPr>
          </a:p>
          <a:p>
            <a:pPr indent="0" lvl="0" marL="0" rtl="0" algn="l">
              <a:lnSpc>
                <a:spcPct val="115000"/>
              </a:lnSpc>
              <a:spcBef>
                <a:spcPts val="1200"/>
              </a:spcBef>
              <a:spcAft>
                <a:spcPts val="0"/>
              </a:spcAft>
              <a:buNone/>
            </a:pPr>
            <a:r>
              <a:rPr lang="en" sz="1200">
                <a:solidFill>
                  <a:schemeClr val="dk1"/>
                </a:solidFill>
                <a:latin typeface="Calibri"/>
                <a:ea typeface="Calibri"/>
                <a:cs typeface="Calibri"/>
                <a:sym typeface="Calibri"/>
              </a:rPr>
              <a:t>We work with partners to offer</a:t>
            </a:r>
            <a:endParaRPr sz="1200">
              <a:solidFill>
                <a:schemeClr val="dk1"/>
              </a:solidFill>
              <a:latin typeface="Calibri"/>
              <a:ea typeface="Calibri"/>
              <a:cs typeface="Calibri"/>
              <a:sym typeface="Calibri"/>
            </a:endParaRPr>
          </a:p>
          <a:p>
            <a:pPr indent="0" lvl="0" marL="0" rtl="0" algn="l">
              <a:lnSpc>
                <a:spcPct val="115000"/>
              </a:lnSpc>
              <a:spcBef>
                <a:spcPts val="1200"/>
              </a:spcBef>
              <a:spcAft>
                <a:spcPts val="0"/>
              </a:spcAft>
              <a:buNone/>
            </a:pPr>
            <a:r>
              <a:rPr lang="en" sz="1200">
                <a:solidFill>
                  <a:schemeClr val="dk1"/>
                </a:solidFill>
                <a:latin typeface="Calibri"/>
                <a:ea typeface="Calibri"/>
                <a:cs typeface="Calibri"/>
                <a:sym typeface="Calibri"/>
              </a:rPr>
              <a:t>● Academic Support</a:t>
            </a:r>
            <a:endParaRPr sz="1200">
              <a:solidFill>
                <a:schemeClr val="dk1"/>
              </a:solidFill>
              <a:latin typeface="Calibri"/>
              <a:ea typeface="Calibri"/>
              <a:cs typeface="Calibri"/>
              <a:sym typeface="Calibri"/>
            </a:endParaRPr>
          </a:p>
          <a:p>
            <a:pPr indent="0" lvl="0" marL="0" rtl="0" algn="l">
              <a:lnSpc>
                <a:spcPct val="115000"/>
              </a:lnSpc>
              <a:spcBef>
                <a:spcPts val="1200"/>
              </a:spcBef>
              <a:spcAft>
                <a:spcPts val="0"/>
              </a:spcAft>
              <a:buNone/>
            </a:pPr>
            <a:r>
              <a:rPr lang="en" sz="1200">
                <a:solidFill>
                  <a:schemeClr val="dk1"/>
                </a:solidFill>
                <a:latin typeface="Calibri"/>
                <a:ea typeface="Calibri"/>
                <a:cs typeface="Calibri"/>
                <a:sym typeface="Calibri"/>
              </a:rPr>
              <a:t>● Health &amp; Wellness Programming</a:t>
            </a:r>
            <a:endParaRPr sz="1200">
              <a:solidFill>
                <a:schemeClr val="dk1"/>
              </a:solidFill>
              <a:latin typeface="Calibri"/>
              <a:ea typeface="Calibri"/>
              <a:cs typeface="Calibri"/>
              <a:sym typeface="Calibri"/>
            </a:endParaRPr>
          </a:p>
          <a:p>
            <a:pPr indent="0" lvl="0" marL="0" rtl="0" algn="l">
              <a:lnSpc>
                <a:spcPct val="115000"/>
              </a:lnSpc>
              <a:spcBef>
                <a:spcPts val="1200"/>
              </a:spcBef>
              <a:spcAft>
                <a:spcPts val="0"/>
              </a:spcAft>
              <a:buNone/>
            </a:pPr>
            <a:r>
              <a:rPr lang="en" sz="1200">
                <a:solidFill>
                  <a:schemeClr val="dk1"/>
                </a:solidFill>
                <a:latin typeface="Calibri"/>
                <a:ea typeface="Calibri"/>
                <a:cs typeface="Calibri"/>
                <a:sym typeface="Calibri"/>
              </a:rPr>
              <a:t>● Community Connected Learning</a:t>
            </a:r>
            <a:endParaRPr sz="1200">
              <a:solidFill>
                <a:schemeClr val="dk1"/>
              </a:solidFill>
              <a:latin typeface="Calibri"/>
              <a:ea typeface="Calibri"/>
              <a:cs typeface="Calibri"/>
              <a:sym typeface="Calibri"/>
            </a:endParaRPr>
          </a:p>
          <a:p>
            <a:pPr indent="0" lvl="0" marL="0" rtl="0" algn="l">
              <a:lnSpc>
                <a:spcPct val="115000"/>
              </a:lnSpc>
              <a:spcBef>
                <a:spcPts val="1200"/>
              </a:spcBef>
              <a:spcAft>
                <a:spcPts val="0"/>
              </a:spcAft>
              <a:buNone/>
            </a:pPr>
            <a:r>
              <a:rPr lang="en" sz="1200">
                <a:solidFill>
                  <a:schemeClr val="dk1"/>
                </a:solidFill>
                <a:latin typeface="Calibri"/>
                <a:ea typeface="Calibri"/>
                <a:cs typeface="Calibri"/>
                <a:sym typeface="Calibri"/>
              </a:rPr>
              <a:t>● Arts, Culture and Heritage Programming</a:t>
            </a:r>
            <a:endParaRPr sz="1200">
              <a:solidFill>
                <a:schemeClr val="dk1"/>
              </a:solidFill>
              <a:latin typeface="Calibri"/>
              <a:ea typeface="Calibri"/>
              <a:cs typeface="Calibri"/>
              <a:sym typeface="Calibri"/>
            </a:endParaRPr>
          </a:p>
          <a:p>
            <a:pPr indent="0" lvl="0" marL="0" rtl="0" algn="l">
              <a:lnSpc>
                <a:spcPct val="115000"/>
              </a:lnSpc>
              <a:spcBef>
                <a:spcPts val="1200"/>
              </a:spcBef>
              <a:spcAft>
                <a:spcPts val="0"/>
              </a:spcAft>
              <a:buNone/>
            </a:pPr>
            <a:r>
              <a:rPr lang="en" sz="1200">
                <a:solidFill>
                  <a:schemeClr val="dk1"/>
                </a:solidFill>
                <a:latin typeface="Calibri"/>
                <a:ea typeface="Calibri"/>
                <a:cs typeface="Calibri"/>
                <a:sym typeface="Calibri"/>
              </a:rPr>
              <a:t>● Social Services for Students and Families</a:t>
            </a:r>
            <a:endParaRPr sz="1200">
              <a:solidFill>
                <a:schemeClr val="dk1"/>
              </a:solidFill>
              <a:latin typeface="Calibri"/>
              <a:ea typeface="Calibri"/>
              <a:cs typeface="Calibri"/>
              <a:sym typeface="Calibri"/>
            </a:endParaRPr>
          </a:p>
          <a:p>
            <a:pPr indent="0" lvl="0" marL="0" rtl="0" algn="l">
              <a:lnSpc>
                <a:spcPct val="115000"/>
              </a:lnSpc>
              <a:spcBef>
                <a:spcPts val="1200"/>
              </a:spcBef>
              <a:spcAft>
                <a:spcPts val="0"/>
              </a:spcAft>
              <a:buNone/>
            </a:pPr>
            <a:r>
              <a:rPr lang="en" sz="1200">
                <a:solidFill>
                  <a:schemeClr val="dk1"/>
                </a:solidFill>
                <a:latin typeface="Calibri"/>
                <a:ea typeface="Calibri"/>
                <a:cs typeface="Calibri"/>
                <a:sym typeface="Calibri"/>
              </a:rPr>
              <a:t>● Extracurricular Activities</a:t>
            </a:r>
            <a:endParaRPr sz="1200">
              <a:solidFill>
                <a:schemeClr val="dk1"/>
              </a:solidFill>
              <a:latin typeface="Calibri"/>
              <a:ea typeface="Calibri"/>
              <a:cs typeface="Calibri"/>
              <a:sym typeface="Calibri"/>
            </a:endParaRPr>
          </a:p>
          <a:p>
            <a:pPr indent="0" lvl="0" marL="0" rtl="0" algn="l">
              <a:lnSpc>
                <a:spcPct val="115000"/>
              </a:lnSpc>
              <a:spcBef>
                <a:spcPts val="120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3551dbe1467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3551dbe1467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500"/>
              </a:spcBef>
              <a:spcAft>
                <a:spcPts val="0"/>
              </a:spcAft>
              <a:buNone/>
            </a:pPr>
            <a:r>
              <a:rPr lang="en" sz="1000">
                <a:solidFill>
                  <a:schemeClr val="dk1"/>
                </a:solidFill>
              </a:rPr>
              <a:t>Resource to review:</a:t>
            </a:r>
            <a:br>
              <a:rPr lang="en" sz="1000">
                <a:solidFill>
                  <a:schemeClr val="dk1"/>
                </a:solidFill>
              </a:rPr>
            </a:br>
            <a:r>
              <a:rPr lang="en" sz="1000">
                <a:solidFill>
                  <a:schemeClr val="dk1"/>
                </a:solidFill>
              </a:rPr>
              <a:t>What is a CLC? </a:t>
            </a:r>
            <a:r>
              <a:rPr lang="en" sz="1000" u="sng">
                <a:solidFill>
                  <a:schemeClr val="hlink"/>
                </a:solidFill>
                <a:hlinkClick r:id="rId2"/>
              </a:rPr>
              <a:t>https://learnquebecweb.s3.ca-central-1.amazonaws.com/wp-content/uploads/sites/2/2024/07/02130503/TOOL-15-What-is-a-CLC-Community-School.pdf</a:t>
            </a:r>
            <a:endParaRPr sz="1000">
              <a:solidFill>
                <a:schemeClr val="dk1"/>
              </a:solidFill>
            </a:endParaRPr>
          </a:p>
          <a:p>
            <a:pPr indent="0" lvl="0" marL="0" rtl="0" algn="l">
              <a:spcBef>
                <a:spcPts val="1500"/>
              </a:spcBef>
              <a:spcAft>
                <a:spcPts val="0"/>
              </a:spcAft>
              <a:buNone/>
            </a:pPr>
            <a:r>
              <a:t/>
            </a:r>
            <a:endParaRPr sz="1000"/>
          </a:p>
          <a:p>
            <a:pPr indent="0" lvl="0" marL="0" rtl="0" algn="l">
              <a:spcBef>
                <a:spcPts val="1500"/>
              </a:spcBef>
              <a:spcAft>
                <a:spcPts val="0"/>
              </a:spcAft>
              <a:buNone/>
            </a:pPr>
            <a:r>
              <a:t/>
            </a:r>
            <a:endParaRPr sz="1000"/>
          </a:p>
          <a:p>
            <a:pPr indent="0" lvl="0" marL="0" rtl="0" algn="l">
              <a:spcBef>
                <a:spcPts val="1500"/>
              </a:spcBef>
              <a:spcAft>
                <a:spcPts val="1000"/>
              </a:spcAft>
              <a:buNone/>
            </a:pPr>
            <a:r>
              <a:t/>
            </a:r>
            <a:endParaRPr sz="10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3551dbe1467_0_7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3551dbe1467_0_7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a:t>
            </a:r>
            <a:r>
              <a:rPr lang="en"/>
              <a:t>veryone has a role to play -  schools &amp; school boards, families, and community  –  everyone is working together for the benefit of the child who is at the centre of the diagram and at the centre of everything we do.  </a:t>
            </a:r>
            <a:endParaRPr/>
          </a:p>
          <a:p>
            <a:pPr indent="0" lvl="0" marL="0" rtl="0" algn="l">
              <a:spcBef>
                <a:spcPts val="0"/>
              </a:spcBef>
              <a:spcAft>
                <a:spcPts val="0"/>
              </a:spcAft>
              <a:buNone/>
            </a:pPr>
            <a:r>
              <a:rPr lang="en"/>
              <a:t>It is a holistic perspective that is at the heart of the community schools approach. </a:t>
            </a:r>
            <a:endParaRPr/>
          </a:p>
          <a:p>
            <a:pPr indent="0" lvl="0" marL="0" rtl="0" algn="l">
              <a:spcBef>
                <a:spcPts val="0"/>
              </a:spcBef>
              <a:spcAft>
                <a:spcPts val="0"/>
              </a:spcAft>
              <a:buNone/>
            </a:pPr>
            <a:r>
              <a:rPr lang="en"/>
              <a:t>We like to say that the student’s education is being supported by an ecosystem of learning opportunities  -   from both inside and outside of the school.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ecosystemic approach also compliments what is already happening in the classroom.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School-community partnerships provide students with opportunities to engage with the community outside the school walls   -  giving them access to new and different learning opportunities  -  which contributes to student perseverance.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3551dbe1467_0_3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3551dbe1467_0_3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a:t>The CLC approach has always been holistic  --   Extending how we understand schools and what a child can achieve academically   --  to looking at a child’s long-term development and success   --  AND recognizing that everyone plays a role  --  from teachers  --  to schools  --  to parents  --  to families  --  to communities  -- and that we can be part or an ecosystem that helps schools communities and students thrive..    </a:t>
            </a:r>
            <a:endParaRPr/>
          </a:p>
          <a:p>
            <a:pPr indent="0" lvl="0" marL="0" rtl="0" algn="l">
              <a:spcBef>
                <a:spcPts val="0"/>
              </a:spcBef>
              <a:spcAft>
                <a:spcPts val="0"/>
              </a:spcAft>
              <a:buClr>
                <a:schemeClr val="dk1"/>
              </a:buClr>
              <a:buFont typeface="Arial"/>
              <a:buNone/>
            </a:pPr>
            <a:r>
              <a:rPr lang="en"/>
              <a:t>In order to have the most positive impact on the academic and wellness outcomes of students  --  it is imperative that schools and communities work together.</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3551dbe1467_0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3551dbe1467_0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 invite you to take a look at the Map, and explore how wide the reach of the CLC is coast to coast</a:t>
            </a:r>
            <a:endParaRPr>
              <a:solidFill>
                <a:schemeClr val="dk1"/>
              </a:solidFill>
            </a:endParaRPr>
          </a:p>
          <a:p>
            <a:pPr indent="0" lvl="0" marL="0" rtl="0" algn="l">
              <a:lnSpc>
                <a:spcPct val="115000"/>
              </a:lnSpc>
              <a:spcBef>
                <a:spcPts val="1200"/>
              </a:spcBef>
              <a:spcAft>
                <a:spcPts val="0"/>
              </a:spcAft>
              <a:buNone/>
            </a:pPr>
            <a:r>
              <a:rPr lang="en" sz="1200">
                <a:solidFill>
                  <a:schemeClr val="dk1"/>
                </a:solidFill>
                <a:latin typeface="Calibri"/>
                <a:ea typeface="Calibri"/>
                <a:cs typeface="Calibri"/>
                <a:sym typeface="Calibri"/>
              </a:rPr>
              <a:t>There are currently more than 90 English language schools participating in the CLC Initiative. Participating schools include elementary, high school and adult education centres located in urban, rural, and remote communities across Quebec.</a:t>
            </a:r>
            <a:endParaRPr sz="1200">
              <a:solidFill>
                <a:schemeClr val="dk1"/>
              </a:solidFill>
              <a:latin typeface="Calibri"/>
              <a:ea typeface="Calibri"/>
              <a:cs typeface="Calibri"/>
              <a:sym typeface="Calibri"/>
            </a:endParaRPr>
          </a:p>
          <a:p>
            <a:pPr indent="0" lvl="0" marL="0" rtl="0" algn="l">
              <a:lnSpc>
                <a:spcPct val="115000"/>
              </a:lnSpc>
              <a:spcBef>
                <a:spcPts val="1200"/>
              </a:spcBef>
              <a:spcAft>
                <a:spcPts val="0"/>
              </a:spcAft>
              <a:buNone/>
            </a:pPr>
            <a:r>
              <a:rPr lang="en" sz="1200">
                <a:solidFill>
                  <a:schemeClr val="dk1"/>
                </a:solidFill>
                <a:latin typeface="Calibri"/>
                <a:ea typeface="Calibri"/>
                <a:cs typeface="Calibri"/>
                <a:sym typeface="Calibri"/>
              </a:rPr>
              <a:t>Take a moment to imagine the contexts of all the different CLCs across the province, with Grosse Ile with a elementary and high school in the same building with less than 100 students, to the more urban settings with thousands of students. </a:t>
            </a:r>
            <a:endParaRPr sz="1200">
              <a:solidFill>
                <a:schemeClr val="dk1"/>
              </a:solidFill>
              <a:latin typeface="Calibri"/>
              <a:ea typeface="Calibri"/>
              <a:cs typeface="Calibri"/>
              <a:sym typeface="Calibri"/>
            </a:endParaRPr>
          </a:p>
          <a:p>
            <a:pPr indent="0" lvl="0" marL="0" rtl="0" algn="l">
              <a:lnSpc>
                <a:spcPct val="115000"/>
              </a:lnSpc>
              <a:spcBef>
                <a:spcPts val="1200"/>
              </a:spcBef>
              <a:spcAft>
                <a:spcPts val="0"/>
              </a:spcAft>
              <a:buNone/>
            </a:pPr>
            <a:r>
              <a:t/>
            </a:r>
            <a:endParaRPr sz="1200">
              <a:solidFill>
                <a:schemeClr val="dk1"/>
              </a:solidFill>
              <a:latin typeface="Calibri"/>
              <a:ea typeface="Calibri"/>
              <a:cs typeface="Calibri"/>
              <a:sym typeface="Calibri"/>
            </a:endParaRPr>
          </a:p>
          <a:p>
            <a:pPr indent="0" lvl="0" marL="0" rtl="0" algn="l">
              <a:lnSpc>
                <a:spcPct val="115000"/>
              </a:lnSpc>
              <a:spcBef>
                <a:spcPts val="1200"/>
              </a:spcBef>
              <a:spcAft>
                <a:spcPts val="0"/>
              </a:spcAft>
              <a:buNone/>
            </a:pPr>
            <a:r>
              <a:t/>
            </a:r>
            <a:endParaRPr sz="1200">
              <a:solidFill>
                <a:schemeClr val="dk1"/>
              </a:solidFill>
              <a:latin typeface="Calibri"/>
              <a:ea typeface="Calibri"/>
              <a:cs typeface="Calibri"/>
              <a:sym typeface="Calibri"/>
            </a:endParaRPr>
          </a:p>
          <a:p>
            <a:pPr indent="0" lvl="0" marL="0" rtl="0" algn="l">
              <a:lnSpc>
                <a:spcPct val="115000"/>
              </a:lnSpc>
              <a:spcBef>
                <a:spcPts val="120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0" name="Shape 50"/>
        <p:cNvGrpSpPr/>
        <p:nvPr/>
      </p:nvGrpSpPr>
      <p:grpSpPr>
        <a:xfrm>
          <a:off x="0" y="0"/>
          <a:ext cx="0" cy="0"/>
          <a:chOff x="0" y="0"/>
          <a:chExt cx="0" cy="0"/>
        </a:xfrm>
      </p:grpSpPr>
      <p:sp>
        <p:nvSpPr>
          <p:cNvPr id="51" name="Google Shape;51;p13"/>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2" name="Google Shape;52;p13"/>
          <p:cNvSpPr txBox="1"/>
          <p:nvPr>
            <p:ph idx="1" type="body"/>
          </p:nvPr>
        </p:nvSpPr>
        <p:spPr>
          <a:xfrm>
            <a:off x="228600" y="800100"/>
            <a:ext cx="2019300" cy="2263200"/>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1200"/>
              </a:spcBef>
              <a:spcAft>
                <a:spcPts val="0"/>
              </a:spcAft>
              <a:buClr>
                <a:schemeClr val="dk1"/>
              </a:buClr>
              <a:buSzPts val="1200"/>
              <a:buChar char="○"/>
              <a:defRPr sz="1200"/>
            </a:lvl2pPr>
            <a:lvl3pPr indent="-292100" lvl="2" marL="1371600" algn="l">
              <a:spcBef>
                <a:spcPts val="1200"/>
              </a:spcBef>
              <a:spcAft>
                <a:spcPts val="0"/>
              </a:spcAft>
              <a:buClr>
                <a:schemeClr val="dk1"/>
              </a:buClr>
              <a:buSzPts val="1000"/>
              <a:buChar char="■"/>
              <a:defRPr sz="1000"/>
            </a:lvl3pPr>
            <a:lvl4pPr indent="-285750" lvl="3" marL="1828800" algn="l">
              <a:spcBef>
                <a:spcPts val="1200"/>
              </a:spcBef>
              <a:spcAft>
                <a:spcPts val="0"/>
              </a:spcAft>
              <a:buClr>
                <a:schemeClr val="dk1"/>
              </a:buClr>
              <a:buSzPts val="900"/>
              <a:buChar char="●"/>
              <a:defRPr sz="900"/>
            </a:lvl4pPr>
            <a:lvl5pPr indent="-285750" lvl="4" marL="2286000" algn="l">
              <a:spcBef>
                <a:spcPts val="1200"/>
              </a:spcBef>
              <a:spcAft>
                <a:spcPts val="0"/>
              </a:spcAft>
              <a:buClr>
                <a:schemeClr val="dk1"/>
              </a:buClr>
              <a:buSzPts val="900"/>
              <a:buChar char="○"/>
              <a:defRPr sz="900"/>
            </a:lvl5pPr>
            <a:lvl6pPr indent="-285750" lvl="5" marL="2743200" algn="l">
              <a:spcBef>
                <a:spcPts val="1200"/>
              </a:spcBef>
              <a:spcAft>
                <a:spcPts val="0"/>
              </a:spcAft>
              <a:buClr>
                <a:schemeClr val="dk1"/>
              </a:buClr>
              <a:buSzPts val="900"/>
              <a:buChar char="■"/>
              <a:defRPr sz="900"/>
            </a:lvl6pPr>
            <a:lvl7pPr indent="-285750" lvl="6" marL="3200400" algn="l">
              <a:spcBef>
                <a:spcPts val="1200"/>
              </a:spcBef>
              <a:spcAft>
                <a:spcPts val="0"/>
              </a:spcAft>
              <a:buClr>
                <a:schemeClr val="dk1"/>
              </a:buClr>
              <a:buSzPts val="900"/>
              <a:buChar char="●"/>
              <a:defRPr sz="900"/>
            </a:lvl7pPr>
            <a:lvl8pPr indent="-285750" lvl="7" marL="3657600" algn="l">
              <a:spcBef>
                <a:spcPts val="1200"/>
              </a:spcBef>
              <a:spcAft>
                <a:spcPts val="0"/>
              </a:spcAft>
              <a:buClr>
                <a:schemeClr val="dk1"/>
              </a:buClr>
              <a:buSzPts val="900"/>
              <a:buChar char="○"/>
              <a:defRPr sz="900"/>
            </a:lvl8pPr>
            <a:lvl9pPr indent="-285750" lvl="8" marL="4114800" algn="l">
              <a:spcBef>
                <a:spcPts val="1200"/>
              </a:spcBef>
              <a:spcAft>
                <a:spcPts val="1200"/>
              </a:spcAft>
              <a:buClr>
                <a:schemeClr val="dk1"/>
              </a:buClr>
              <a:buSzPts val="900"/>
              <a:buChar char="■"/>
              <a:defRPr sz="900"/>
            </a:lvl9pPr>
          </a:lstStyle>
          <a:p/>
        </p:txBody>
      </p:sp>
      <p:sp>
        <p:nvSpPr>
          <p:cNvPr id="53" name="Google Shape;53;p13"/>
          <p:cNvSpPr txBox="1"/>
          <p:nvPr>
            <p:ph idx="2" type="body"/>
          </p:nvPr>
        </p:nvSpPr>
        <p:spPr>
          <a:xfrm>
            <a:off x="2324100" y="800100"/>
            <a:ext cx="2019300" cy="2263200"/>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1200"/>
              </a:spcBef>
              <a:spcAft>
                <a:spcPts val="0"/>
              </a:spcAft>
              <a:buClr>
                <a:schemeClr val="dk1"/>
              </a:buClr>
              <a:buSzPts val="1200"/>
              <a:buChar char="○"/>
              <a:defRPr sz="1200"/>
            </a:lvl2pPr>
            <a:lvl3pPr indent="-292100" lvl="2" marL="1371600" algn="l">
              <a:spcBef>
                <a:spcPts val="1200"/>
              </a:spcBef>
              <a:spcAft>
                <a:spcPts val="0"/>
              </a:spcAft>
              <a:buClr>
                <a:schemeClr val="dk1"/>
              </a:buClr>
              <a:buSzPts val="1000"/>
              <a:buChar char="■"/>
              <a:defRPr sz="1000"/>
            </a:lvl3pPr>
            <a:lvl4pPr indent="-285750" lvl="3" marL="1828800" algn="l">
              <a:spcBef>
                <a:spcPts val="1200"/>
              </a:spcBef>
              <a:spcAft>
                <a:spcPts val="0"/>
              </a:spcAft>
              <a:buClr>
                <a:schemeClr val="dk1"/>
              </a:buClr>
              <a:buSzPts val="900"/>
              <a:buChar char="●"/>
              <a:defRPr sz="900"/>
            </a:lvl4pPr>
            <a:lvl5pPr indent="-285750" lvl="4" marL="2286000" algn="l">
              <a:spcBef>
                <a:spcPts val="1200"/>
              </a:spcBef>
              <a:spcAft>
                <a:spcPts val="0"/>
              </a:spcAft>
              <a:buClr>
                <a:schemeClr val="dk1"/>
              </a:buClr>
              <a:buSzPts val="900"/>
              <a:buChar char="○"/>
              <a:defRPr sz="900"/>
            </a:lvl5pPr>
            <a:lvl6pPr indent="-285750" lvl="5" marL="2743200" algn="l">
              <a:spcBef>
                <a:spcPts val="1200"/>
              </a:spcBef>
              <a:spcAft>
                <a:spcPts val="0"/>
              </a:spcAft>
              <a:buClr>
                <a:schemeClr val="dk1"/>
              </a:buClr>
              <a:buSzPts val="900"/>
              <a:buChar char="■"/>
              <a:defRPr sz="900"/>
            </a:lvl6pPr>
            <a:lvl7pPr indent="-285750" lvl="6" marL="3200400" algn="l">
              <a:spcBef>
                <a:spcPts val="1200"/>
              </a:spcBef>
              <a:spcAft>
                <a:spcPts val="0"/>
              </a:spcAft>
              <a:buClr>
                <a:schemeClr val="dk1"/>
              </a:buClr>
              <a:buSzPts val="900"/>
              <a:buChar char="●"/>
              <a:defRPr sz="900"/>
            </a:lvl7pPr>
            <a:lvl8pPr indent="-285750" lvl="7" marL="3657600" algn="l">
              <a:spcBef>
                <a:spcPts val="1200"/>
              </a:spcBef>
              <a:spcAft>
                <a:spcPts val="0"/>
              </a:spcAft>
              <a:buClr>
                <a:schemeClr val="dk1"/>
              </a:buClr>
              <a:buSzPts val="900"/>
              <a:buChar char="○"/>
              <a:defRPr sz="900"/>
            </a:lvl8pPr>
            <a:lvl9pPr indent="-285750" lvl="8" marL="4114800" algn="l">
              <a:spcBef>
                <a:spcPts val="1200"/>
              </a:spcBef>
              <a:spcAft>
                <a:spcPts val="1200"/>
              </a:spcAft>
              <a:buClr>
                <a:schemeClr val="dk1"/>
              </a:buClr>
              <a:buSzPts val="900"/>
              <a:buChar char="■"/>
              <a:defRPr sz="900"/>
            </a:lvl9pPr>
          </a:lstStyle>
          <a:p/>
        </p:txBody>
      </p:sp>
      <p:sp>
        <p:nvSpPr>
          <p:cNvPr id="54" name="Google Shape;54;p13"/>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sz="700"/>
            </a:lvl1pPr>
            <a:lvl2pPr lvl="1" algn="l">
              <a:spcBef>
                <a:spcPts val="0"/>
              </a:spcBef>
              <a:spcAft>
                <a:spcPts val="0"/>
              </a:spcAft>
              <a:buSzPts val="700"/>
              <a:buNone/>
              <a:defRPr sz="700"/>
            </a:lvl2pPr>
            <a:lvl3pPr lvl="2" algn="l">
              <a:spcBef>
                <a:spcPts val="0"/>
              </a:spcBef>
              <a:spcAft>
                <a:spcPts val="0"/>
              </a:spcAft>
              <a:buSzPts val="700"/>
              <a:buNone/>
              <a:defRPr sz="700"/>
            </a:lvl3pPr>
            <a:lvl4pPr lvl="3" algn="l">
              <a:spcBef>
                <a:spcPts val="0"/>
              </a:spcBef>
              <a:spcAft>
                <a:spcPts val="0"/>
              </a:spcAft>
              <a:buSzPts val="700"/>
              <a:buNone/>
              <a:defRPr sz="700"/>
            </a:lvl4pPr>
            <a:lvl5pPr lvl="4" algn="l">
              <a:spcBef>
                <a:spcPts val="0"/>
              </a:spcBef>
              <a:spcAft>
                <a:spcPts val="0"/>
              </a:spcAft>
              <a:buSzPts val="700"/>
              <a:buNone/>
              <a:defRPr sz="700"/>
            </a:lvl5pPr>
            <a:lvl6pPr lvl="5" algn="l">
              <a:spcBef>
                <a:spcPts val="0"/>
              </a:spcBef>
              <a:spcAft>
                <a:spcPts val="0"/>
              </a:spcAft>
              <a:buSzPts val="700"/>
              <a:buNone/>
              <a:defRPr sz="700"/>
            </a:lvl6pPr>
            <a:lvl7pPr lvl="6" algn="l">
              <a:spcBef>
                <a:spcPts val="0"/>
              </a:spcBef>
              <a:spcAft>
                <a:spcPts val="0"/>
              </a:spcAft>
              <a:buSzPts val="700"/>
              <a:buNone/>
              <a:defRPr sz="700"/>
            </a:lvl7pPr>
            <a:lvl8pPr lvl="7" algn="l">
              <a:spcBef>
                <a:spcPts val="0"/>
              </a:spcBef>
              <a:spcAft>
                <a:spcPts val="0"/>
              </a:spcAft>
              <a:buSzPts val="700"/>
              <a:buNone/>
              <a:defRPr sz="700"/>
            </a:lvl8pPr>
            <a:lvl9pPr lvl="8" algn="l">
              <a:spcBef>
                <a:spcPts val="0"/>
              </a:spcBef>
              <a:spcAft>
                <a:spcPts val="0"/>
              </a:spcAft>
              <a:buSzPts val="700"/>
              <a:buNone/>
              <a:defRPr sz="700"/>
            </a:lvl9pPr>
          </a:lstStyle>
          <a:p/>
        </p:txBody>
      </p:sp>
      <p:sp>
        <p:nvSpPr>
          <p:cNvPr id="55" name="Google Shape;55;p13"/>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sz="700"/>
            </a:lvl1pPr>
            <a:lvl2pPr lvl="1" algn="l">
              <a:spcBef>
                <a:spcPts val="0"/>
              </a:spcBef>
              <a:spcAft>
                <a:spcPts val="0"/>
              </a:spcAft>
              <a:buSzPts val="700"/>
              <a:buNone/>
              <a:defRPr sz="700"/>
            </a:lvl2pPr>
            <a:lvl3pPr lvl="2" algn="l">
              <a:spcBef>
                <a:spcPts val="0"/>
              </a:spcBef>
              <a:spcAft>
                <a:spcPts val="0"/>
              </a:spcAft>
              <a:buSzPts val="700"/>
              <a:buNone/>
              <a:defRPr sz="700"/>
            </a:lvl3pPr>
            <a:lvl4pPr lvl="3" algn="l">
              <a:spcBef>
                <a:spcPts val="0"/>
              </a:spcBef>
              <a:spcAft>
                <a:spcPts val="0"/>
              </a:spcAft>
              <a:buSzPts val="700"/>
              <a:buNone/>
              <a:defRPr sz="700"/>
            </a:lvl4pPr>
            <a:lvl5pPr lvl="4" algn="l">
              <a:spcBef>
                <a:spcPts val="0"/>
              </a:spcBef>
              <a:spcAft>
                <a:spcPts val="0"/>
              </a:spcAft>
              <a:buSzPts val="700"/>
              <a:buNone/>
              <a:defRPr sz="700"/>
            </a:lvl5pPr>
            <a:lvl6pPr lvl="5" algn="l">
              <a:spcBef>
                <a:spcPts val="0"/>
              </a:spcBef>
              <a:spcAft>
                <a:spcPts val="0"/>
              </a:spcAft>
              <a:buSzPts val="700"/>
              <a:buNone/>
              <a:defRPr sz="700"/>
            </a:lvl6pPr>
            <a:lvl7pPr lvl="6" algn="l">
              <a:spcBef>
                <a:spcPts val="0"/>
              </a:spcBef>
              <a:spcAft>
                <a:spcPts val="0"/>
              </a:spcAft>
              <a:buSzPts val="700"/>
              <a:buNone/>
              <a:defRPr sz="700"/>
            </a:lvl7pPr>
            <a:lvl8pPr lvl="7" algn="l">
              <a:spcBef>
                <a:spcPts val="0"/>
              </a:spcBef>
              <a:spcAft>
                <a:spcPts val="0"/>
              </a:spcAft>
              <a:buSzPts val="700"/>
              <a:buNone/>
              <a:defRPr sz="700"/>
            </a:lvl8pPr>
            <a:lvl9pPr lvl="8" algn="l">
              <a:spcBef>
                <a:spcPts val="0"/>
              </a:spcBef>
              <a:spcAft>
                <a:spcPts val="0"/>
              </a:spcAft>
              <a:buSzPts val="700"/>
              <a:buNone/>
              <a:defRPr sz="700"/>
            </a:lvl9pPr>
          </a:lstStyle>
          <a:p/>
        </p:txBody>
      </p:sp>
      <p:sp>
        <p:nvSpPr>
          <p:cNvPr id="56" name="Google Shape;56;p13"/>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rmAutofit lnSpcReduction="20000"/>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7" name="Shape 57"/>
        <p:cNvGrpSpPr/>
        <p:nvPr/>
      </p:nvGrpSpPr>
      <p:grpSpPr>
        <a:xfrm>
          <a:off x="0" y="0"/>
          <a:ext cx="0" cy="0"/>
          <a:chOff x="0" y="0"/>
          <a:chExt cx="0" cy="0"/>
        </a:xfrm>
      </p:grpSpPr>
      <p:sp>
        <p:nvSpPr>
          <p:cNvPr id="58" name="Google Shape;58;p14"/>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4"/>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0" name="Google Shape;60;p14"/>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14"/>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14"/>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D8D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D8D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D8D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D8D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D8D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D8D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D8D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D8D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D8D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jpg"/><Relationship Id="rId4" Type="http://schemas.openxmlformats.org/officeDocument/2006/relationships/hyperlink" Target="https://pixabay.com/photos/apple-fruit-love-valentines-day-2846296/"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3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9.jpg"/><Relationship Id="rId5" Type="http://schemas.openxmlformats.org/officeDocument/2006/relationships/image" Target="../media/image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20.png"/><Relationship Id="rId4" Type="http://schemas.openxmlformats.org/officeDocument/2006/relationships/image" Target="../media/image13.jpg"/><Relationship Id="rId5" Type="http://schemas.openxmlformats.org/officeDocument/2006/relationships/image" Target="../media/image11.png"/><Relationship Id="rId6" Type="http://schemas.openxmlformats.org/officeDocument/2006/relationships/image" Target="../media/image2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8.jp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0.jpg"/><Relationship Id="rId4" Type="http://schemas.openxmlformats.org/officeDocument/2006/relationships/image" Target="../media/image12.jpg"/><Relationship Id="rId5" Type="http://schemas.openxmlformats.org/officeDocument/2006/relationships/image" Target="../media/image7.png"/><Relationship Id="rId6" Type="http://schemas.openxmlformats.org/officeDocument/2006/relationships/image" Target="../media/image34.jpg"/><Relationship Id="rId7" Type="http://schemas.openxmlformats.org/officeDocument/2006/relationships/image" Target="../media/image2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6.png"/><Relationship Id="rId4" Type="http://schemas.openxmlformats.org/officeDocument/2006/relationships/image" Target="../media/image18.png"/><Relationship Id="rId5" Type="http://schemas.openxmlformats.org/officeDocument/2006/relationships/image" Target="../media/image21.png"/><Relationship Id="rId6" Type="http://schemas.openxmlformats.org/officeDocument/2006/relationships/image" Target="../media/image19.png"/><Relationship Id="rId7" Type="http://schemas.openxmlformats.org/officeDocument/2006/relationships/image" Target="../media/image16.png"/><Relationship Id="rId8"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4.jpg"/><Relationship Id="rId4" Type="http://schemas.openxmlformats.org/officeDocument/2006/relationships/image" Target="../media/image28.png"/><Relationship Id="rId5" Type="http://schemas.openxmlformats.org/officeDocument/2006/relationships/image" Target="../media/image39.jpg"/><Relationship Id="rId6" Type="http://schemas.openxmlformats.org/officeDocument/2006/relationships/image" Target="../media/image38.jpg"/><Relationship Id="rId7" Type="http://schemas.openxmlformats.org/officeDocument/2006/relationships/image" Target="../media/image37.jpg"/><Relationship Id="rId8" Type="http://schemas.openxmlformats.org/officeDocument/2006/relationships/image" Target="../media/image3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4.jpg"/><Relationship Id="rId4" Type="http://schemas.openxmlformats.org/officeDocument/2006/relationships/image" Target="../media/image25.png"/><Relationship Id="rId5" Type="http://schemas.openxmlformats.org/officeDocument/2006/relationships/image" Target="../media/image23.png"/><Relationship Id="rId6" Type="http://schemas.openxmlformats.org/officeDocument/2006/relationships/image" Target="../media/image31.png"/><Relationship Id="rId7"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hyperlink" Target="http://www.education.gouv.qc.ca/fileadmin/site_web/documents/education/jeunes/Referentiel-milieu-defavorise-AN.pdf"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hyperlink" Target="https://www.ascd.org/whole-child"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100000">
              <a:srgbClr val="92BC81"/>
            </a:gs>
          </a:gsLst>
          <a:lin ang="5400012" scaled="0"/>
        </a:gradFill>
      </p:bgPr>
    </p:bg>
    <p:spTree>
      <p:nvGrpSpPr>
        <p:cNvPr id="66" name="Shape 66"/>
        <p:cNvGrpSpPr/>
        <p:nvPr/>
      </p:nvGrpSpPr>
      <p:grpSpPr>
        <a:xfrm>
          <a:off x="0" y="0"/>
          <a:ext cx="0" cy="0"/>
          <a:chOff x="0" y="0"/>
          <a:chExt cx="0" cy="0"/>
        </a:xfrm>
      </p:grpSpPr>
      <p:sp>
        <p:nvSpPr>
          <p:cNvPr id="67" name="Google Shape;67;p1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rgbClr val="38761D"/>
                </a:solidFill>
              </a:rPr>
              <a:t>Welcome</a:t>
            </a:r>
            <a:endParaRPr>
              <a:solidFill>
                <a:srgbClr val="38761D"/>
              </a:solidFill>
            </a:endParaRPr>
          </a:p>
        </p:txBody>
      </p:sp>
      <p:sp>
        <p:nvSpPr>
          <p:cNvPr id="68" name="Google Shape;68;p1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en">
                <a:solidFill>
                  <a:srgbClr val="FFFFFF"/>
                </a:solidFill>
              </a:rPr>
              <a:t>to NAME OF SCHOOL</a:t>
            </a:r>
            <a:endParaRPr>
              <a:solidFill>
                <a:srgbClr val="FFFFFF"/>
              </a:solidFill>
            </a:endParaRPr>
          </a:p>
          <a:p>
            <a:pPr indent="0" lvl="0" marL="0" rtl="0" algn="ctr">
              <a:spcBef>
                <a:spcPts val="0"/>
              </a:spcBef>
              <a:spcAft>
                <a:spcPts val="0"/>
              </a:spcAft>
              <a:buNone/>
            </a:pPr>
            <a:r>
              <a:t/>
            </a:r>
            <a:endParaRPr>
              <a:solidFill>
                <a:srgbClr val="38761D"/>
              </a:solidFill>
            </a:endParaRPr>
          </a:p>
        </p:txBody>
      </p:sp>
      <p:sp>
        <p:nvSpPr>
          <p:cNvPr id="69" name="Google Shape;69;p15"/>
          <p:cNvSpPr txBox="1"/>
          <p:nvPr/>
        </p:nvSpPr>
        <p:spPr>
          <a:xfrm>
            <a:off x="105050" y="4043100"/>
            <a:ext cx="1927500" cy="59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rPr>
              <a:t>school logo</a:t>
            </a:r>
            <a:endParaRPr sz="1800">
              <a:solidFill>
                <a:srgbClr val="FFFFFF"/>
              </a:solidFill>
            </a:endParaRPr>
          </a:p>
        </p:txBody>
      </p:sp>
      <p:sp>
        <p:nvSpPr>
          <p:cNvPr id="70" name="Google Shape;70;p15"/>
          <p:cNvSpPr txBox="1"/>
          <p:nvPr/>
        </p:nvSpPr>
        <p:spPr>
          <a:xfrm>
            <a:off x="6981400" y="4043100"/>
            <a:ext cx="1633800" cy="7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pic>
        <p:nvPicPr>
          <p:cNvPr id="71" name="Google Shape;71;p15" title="logo_clc_clear.png"/>
          <p:cNvPicPr preferRelativeResize="0"/>
          <p:nvPr/>
        </p:nvPicPr>
        <p:blipFill>
          <a:blip r:embed="rId3">
            <a:alphaModFix/>
          </a:blip>
          <a:stretch>
            <a:fillRect/>
          </a:stretch>
        </p:blipFill>
        <p:spPr>
          <a:xfrm>
            <a:off x="6847050" y="138025"/>
            <a:ext cx="2182517" cy="792600"/>
          </a:xfrm>
          <a:prstGeom prst="rect">
            <a:avLst/>
          </a:prstGeom>
          <a:noFill/>
          <a:ln>
            <a:noFill/>
          </a:ln>
        </p:spPr>
      </p:pic>
      <p:sp>
        <p:nvSpPr>
          <p:cNvPr id="72" name="Google Shape;72;p15"/>
          <p:cNvSpPr txBox="1"/>
          <p:nvPr/>
        </p:nvSpPr>
        <p:spPr>
          <a:xfrm>
            <a:off x="3647100" y="4004400"/>
            <a:ext cx="1849800" cy="63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rPr>
              <a:t>name of CLC</a:t>
            </a:r>
            <a:endParaRPr sz="180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CECD5"/>
            </a:gs>
            <a:gs pos="100000">
              <a:srgbClr val="92BC81"/>
            </a:gs>
          </a:gsLst>
          <a:lin ang="5400012" scaled="0"/>
        </a:gradFill>
      </p:bgPr>
    </p:bg>
    <p:spTree>
      <p:nvGrpSpPr>
        <p:cNvPr id="125" name="Shape 125"/>
        <p:cNvGrpSpPr/>
        <p:nvPr/>
      </p:nvGrpSpPr>
      <p:grpSpPr>
        <a:xfrm>
          <a:off x="0" y="0"/>
          <a:ext cx="0" cy="0"/>
          <a:chOff x="0" y="0"/>
          <a:chExt cx="0" cy="0"/>
        </a:xfrm>
      </p:grpSpPr>
      <p:sp>
        <p:nvSpPr>
          <p:cNvPr id="126" name="Google Shape;126;p24"/>
          <p:cNvSpPr txBox="1"/>
          <p:nvPr>
            <p:ph type="title"/>
          </p:nvPr>
        </p:nvSpPr>
        <p:spPr>
          <a:xfrm>
            <a:off x="228600" y="137325"/>
            <a:ext cx="8559600" cy="571500"/>
          </a:xfrm>
          <a:prstGeom prst="rect">
            <a:avLst/>
          </a:prstGeom>
        </p:spPr>
        <p:txBody>
          <a:bodyPr anchorCtr="0" anchor="ctr" bIns="22850" lIns="45725" spcFirstLastPara="1" rIns="45725" wrap="square" tIns="22850">
            <a:normAutofit/>
          </a:bodyPr>
          <a:lstStyle/>
          <a:p>
            <a:pPr indent="0" lvl="0" marL="0" rtl="0" algn="l">
              <a:spcBef>
                <a:spcPts val="0"/>
              </a:spcBef>
              <a:spcAft>
                <a:spcPts val="0"/>
              </a:spcAft>
              <a:buNone/>
            </a:pPr>
            <a:r>
              <a:rPr b="1" lang="en" sz="2400">
                <a:solidFill>
                  <a:srgbClr val="38761D"/>
                </a:solidFill>
                <a:latin typeface="Merriweather"/>
                <a:ea typeface="Merriweather"/>
                <a:cs typeface="Merriweather"/>
                <a:sym typeface="Merriweather"/>
              </a:rPr>
              <a:t>Working with Partners</a:t>
            </a:r>
            <a:endParaRPr b="1" sz="2400">
              <a:solidFill>
                <a:srgbClr val="38761D"/>
              </a:solidFill>
              <a:latin typeface="Merriweather"/>
              <a:ea typeface="Merriweather"/>
              <a:cs typeface="Merriweather"/>
              <a:sym typeface="Merriweather"/>
            </a:endParaRPr>
          </a:p>
        </p:txBody>
      </p:sp>
      <p:sp>
        <p:nvSpPr>
          <p:cNvPr id="127" name="Google Shape;127;p24"/>
          <p:cNvSpPr txBox="1"/>
          <p:nvPr/>
        </p:nvSpPr>
        <p:spPr>
          <a:xfrm>
            <a:off x="4670350" y="1838225"/>
            <a:ext cx="4289400" cy="210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38761D"/>
                </a:solidFill>
                <a:latin typeface="Merriweather SemiBold"/>
                <a:ea typeface="Merriweather SemiBold"/>
                <a:cs typeface="Merriweather SemiBold"/>
                <a:sym typeface="Merriweather SemiBold"/>
              </a:rPr>
              <a:t>Strengthening the relationships </a:t>
            </a:r>
            <a:endParaRPr sz="2000">
              <a:solidFill>
                <a:srgbClr val="38761D"/>
              </a:solidFill>
              <a:latin typeface="Merriweather SemiBold"/>
              <a:ea typeface="Merriweather SemiBold"/>
              <a:cs typeface="Merriweather SemiBold"/>
              <a:sym typeface="Merriweather SemiBold"/>
            </a:endParaRPr>
          </a:p>
          <a:p>
            <a:pPr indent="0" lvl="0" marL="0" rtl="0" algn="l">
              <a:spcBef>
                <a:spcPts val="0"/>
              </a:spcBef>
              <a:spcAft>
                <a:spcPts val="0"/>
              </a:spcAft>
              <a:buNone/>
            </a:pPr>
            <a:r>
              <a:rPr lang="en" sz="2000">
                <a:solidFill>
                  <a:srgbClr val="38761D"/>
                </a:solidFill>
                <a:latin typeface="Merriweather SemiBold"/>
                <a:ea typeface="Merriweather SemiBold"/>
                <a:cs typeface="Merriweather SemiBold"/>
                <a:sym typeface="Merriweather SemiBold"/>
              </a:rPr>
              <a:t>between </a:t>
            </a:r>
            <a:endParaRPr sz="2000">
              <a:solidFill>
                <a:srgbClr val="38761D"/>
              </a:solidFill>
              <a:latin typeface="Merriweather SemiBold"/>
              <a:ea typeface="Merriweather SemiBold"/>
              <a:cs typeface="Merriweather SemiBold"/>
              <a:sym typeface="Merriweather SemiBold"/>
            </a:endParaRPr>
          </a:p>
          <a:p>
            <a:pPr indent="0" lvl="0" marL="0" rtl="0" algn="l">
              <a:spcBef>
                <a:spcPts val="0"/>
              </a:spcBef>
              <a:spcAft>
                <a:spcPts val="0"/>
              </a:spcAft>
              <a:buNone/>
            </a:pPr>
            <a:r>
              <a:rPr lang="en" sz="2000">
                <a:solidFill>
                  <a:srgbClr val="38761D"/>
                </a:solidFill>
                <a:latin typeface="Merriweather SemiBold"/>
                <a:ea typeface="Merriweather SemiBold"/>
                <a:cs typeface="Merriweather SemiBold"/>
                <a:sym typeface="Merriweather SemiBold"/>
              </a:rPr>
              <a:t>schools, </a:t>
            </a:r>
            <a:br>
              <a:rPr lang="en" sz="2000">
                <a:solidFill>
                  <a:srgbClr val="38761D"/>
                </a:solidFill>
                <a:latin typeface="Merriweather SemiBold"/>
                <a:ea typeface="Merriweather SemiBold"/>
                <a:cs typeface="Merriweather SemiBold"/>
                <a:sym typeface="Merriweather SemiBold"/>
              </a:rPr>
            </a:br>
            <a:r>
              <a:rPr lang="en" sz="2000">
                <a:solidFill>
                  <a:srgbClr val="38761D"/>
                </a:solidFill>
                <a:latin typeface="Merriweather SemiBold"/>
                <a:ea typeface="Merriweather SemiBold"/>
                <a:cs typeface="Merriweather SemiBold"/>
                <a:sym typeface="Merriweather SemiBold"/>
              </a:rPr>
              <a:t>families and </a:t>
            </a:r>
            <a:br>
              <a:rPr lang="en" sz="2000">
                <a:solidFill>
                  <a:srgbClr val="38761D"/>
                </a:solidFill>
                <a:latin typeface="Merriweather SemiBold"/>
                <a:ea typeface="Merriweather SemiBold"/>
                <a:cs typeface="Merriweather SemiBold"/>
                <a:sym typeface="Merriweather SemiBold"/>
              </a:rPr>
            </a:br>
            <a:r>
              <a:rPr lang="en" sz="2000">
                <a:solidFill>
                  <a:srgbClr val="38761D"/>
                </a:solidFill>
                <a:latin typeface="Merriweather SemiBold"/>
                <a:ea typeface="Merriweather SemiBold"/>
                <a:cs typeface="Merriweather SemiBold"/>
                <a:sym typeface="Merriweather SemiBold"/>
              </a:rPr>
              <a:t>community organizations </a:t>
            </a:r>
            <a:br>
              <a:rPr lang="en" sz="2000">
                <a:solidFill>
                  <a:srgbClr val="38761D"/>
                </a:solidFill>
                <a:latin typeface="Merriweather SemiBold"/>
                <a:ea typeface="Merriweather SemiBold"/>
                <a:cs typeface="Merriweather SemiBold"/>
                <a:sym typeface="Merriweather SemiBold"/>
              </a:rPr>
            </a:br>
            <a:r>
              <a:rPr lang="en" sz="2000">
                <a:solidFill>
                  <a:srgbClr val="38761D"/>
                </a:solidFill>
                <a:latin typeface="Merriweather SemiBold"/>
                <a:ea typeface="Merriweather SemiBold"/>
                <a:cs typeface="Merriweather SemiBold"/>
                <a:sym typeface="Merriweather SemiBold"/>
              </a:rPr>
              <a:t>is at the heart of a CLC.</a:t>
            </a:r>
            <a:endParaRPr sz="2000">
              <a:solidFill>
                <a:srgbClr val="38761D"/>
              </a:solidFill>
              <a:latin typeface="Merriweather SemiBold"/>
              <a:ea typeface="Merriweather SemiBold"/>
              <a:cs typeface="Merriweather SemiBold"/>
              <a:sym typeface="Merriweather SemiBold"/>
            </a:endParaRPr>
          </a:p>
        </p:txBody>
      </p:sp>
      <p:pic>
        <p:nvPicPr>
          <p:cNvPr id="128" name="Google Shape;128;p24" title="apple-2846296_1280.jpg"/>
          <p:cNvPicPr preferRelativeResize="0"/>
          <p:nvPr/>
        </p:nvPicPr>
        <p:blipFill>
          <a:blip r:embed="rId3">
            <a:alphaModFix/>
          </a:blip>
          <a:stretch>
            <a:fillRect/>
          </a:stretch>
        </p:blipFill>
        <p:spPr>
          <a:xfrm>
            <a:off x="228600" y="1250775"/>
            <a:ext cx="4365549" cy="3028599"/>
          </a:xfrm>
          <a:prstGeom prst="rect">
            <a:avLst/>
          </a:prstGeom>
          <a:noFill/>
          <a:ln>
            <a:noFill/>
          </a:ln>
        </p:spPr>
      </p:pic>
      <p:sp>
        <p:nvSpPr>
          <p:cNvPr id="129" name="Google Shape;129;p24"/>
          <p:cNvSpPr txBox="1"/>
          <p:nvPr/>
        </p:nvSpPr>
        <p:spPr>
          <a:xfrm>
            <a:off x="2944950" y="4322700"/>
            <a:ext cx="17967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u="sng">
                <a:solidFill>
                  <a:srgbClr val="38761D"/>
                </a:solidFill>
                <a:hlinkClick r:id="rId4">
                  <a:extLst>
                    <a:ext uri="{A12FA001-AC4F-418D-AE19-62706E023703}">
                      <ahyp:hlinkClr val="tx"/>
                    </a:ext>
                  </a:extLst>
                </a:hlinkClick>
              </a:rPr>
              <a:t>Image Source: Ylanite on Pixabay </a:t>
            </a:r>
            <a:endParaRPr sz="1200">
              <a:solidFill>
                <a:srgbClr val="38761D"/>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CECD5"/>
            </a:gs>
            <a:gs pos="100000">
              <a:srgbClr val="92BC81"/>
            </a:gs>
          </a:gsLst>
          <a:lin ang="5400012" scaled="0"/>
        </a:gradFill>
      </p:bgPr>
    </p:bg>
    <p:spTree>
      <p:nvGrpSpPr>
        <p:cNvPr id="133" name="Shape 133"/>
        <p:cNvGrpSpPr/>
        <p:nvPr/>
      </p:nvGrpSpPr>
      <p:grpSpPr>
        <a:xfrm>
          <a:off x="0" y="0"/>
          <a:ext cx="0" cy="0"/>
          <a:chOff x="0" y="0"/>
          <a:chExt cx="0" cy="0"/>
        </a:xfrm>
      </p:grpSpPr>
      <p:sp>
        <p:nvSpPr>
          <p:cNvPr id="134" name="Google Shape;134;p25"/>
          <p:cNvSpPr txBox="1"/>
          <p:nvPr>
            <p:ph type="ctrTitle"/>
          </p:nvPr>
        </p:nvSpPr>
        <p:spPr>
          <a:xfrm>
            <a:off x="604900" y="312600"/>
            <a:ext cx="3364500" cy="3893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b="1" lang="en" sz="2700">
                <a:solidFill>
                  <a:srgbClr val="38761D"/>
                </a:solidFill>
                <a:latin typeface="Merriweather"/>
                <a:ea typeface="Merriweather"/>
                <a:cs typeface="Merriweather"/>
                <a:sym typeface="Merriweather"/>
              </a:rPr>
              <a:t>Strengthening Developmental Outcomes</a:t>
            </a:r>
            <a:br>
              <a:rPr b="1" lang="en" sz="2700">
                <a:solidFill>
                  <a:srgbClr val="38761D"/>
                </a:solidFill>
                <a:latin typeface="Merriweather"/>
                <a:ea typeface="Merriweather"/>
                <a:cs typeface="Merriweather"/>
                <a:sym typeface="Merriweather"/>
              </a:rPr>
            </a:br>
            <a:endParaRPr b="1" sz="2700">
              <a:solidFill>
                <a:srgbClr val="38761D"/>
              </a:solidFill>
              <a:latin typeface="Merriweather"/>
              <a:ea typeface="Merriweather"/>
              <a:cs typeface="Merriweather"/>
              <a:sym typeface="Merriweather"/>
            </a:endParaRPr>
          </a:p>
          <a:p>
            <a:pPr indent="0" lvl="0" marL="0" rtl="0" algn="l">
              <a:spcBef>
                <a:spcPts val="0"/>
              </a:spcBef>
              <a:spcAft>
                <a:spcPts val="0"/>
              </a:spcAft>
              <a:buSzPts val="990"/>
              <a:buNone/>
            </a:pPr>
            <a:r>
              <a:rPr i="1" lang="en" sz="2500">
                <a:solidFill>
                  <a:srgbClr val="38761D"/>
                </a:solidFill>
                <a:latin typeface="Merriweather SemiBold"/>
                <a:ea typeface="Merriweather SemiBold"/>
                <a:cs typeface="Merriweather SemiBold"/>
                <a:sym typeface="Merriweather SemiBold"/>
              </a:rPr>
              <a:t>Mental Health Promotion</a:t>
            </a:r>
            <a:endParaRPr i="1" sz="2500">
              <a:solidFill>
                <a:srgbClr val="38761D"/>
              </a:solidFill>
              <a:latin typeface="Merriweather SemiBold"/>
              <a:ea typeface="Merriweather SemiBold"/>
              <a:cs typeface="Merriweather SemiBold"/>
              <a:sym typeface="Merriweather SemiBold"/>
            </a:endParaRPr>
          </a:p>
          <a:p>
            <a:pPr indent="0" lvl="0" marL="0" rtl="0" algn="l">
              <a:spcBef>
                <a:spcPts val="0"/>
              </a:spcBef>
              <a:spcAft>
                <a:spcPts val="0"/>
              </a:spcAft>
              <a:buSzPts val="990"/>
              <a:buNone/>
            </a:pPr>
            <a:r>
              <a:t/>
            </a:r>
            <a:endParaRPr i="1" sz="2500">
              <a:solidFill>
                <a:srgbClr val="38761D"/>
              </a:solidFill>
              <a:latin typeface="Merriweather SemiBold"/>
              <a:ea typeface="Merriweather SemiBold"/>
              <a:cs typeface="Merriweather SemiBold"/>
              <a:sym typeface="Merriweather SemiBold"/>
            </a:endParaRPr>
          </a:p>
          <a:p>
            <a:pPr indent="0" lvl="0" marL="0" rtl="0" algn="l">
              <a:spcBef>
                <a:spcPts val="0"/>
              </a:spcBef>
              <a:spcAft>
                <a:spcPts val="0"/>
              </a:spcAft>
              <a:buSzPts val="990"/>
              <a:buNone/>
            </a:pPr>
            <a:r>
              <a:rPr i="1" lang="en" sz="2500">
                <a:solidFill>
                  <a:srgbClr val="38761D"/>
                </a:solidFill>
                <a:latin typeface="Merriweather SemiBold"/>
                <a:ea typeface="Merriweather SemiBold"/>
                <a:cs typeface="Merriweather SemiBold"/>
                <a:sym typeface="Merriweather SemiBold"/>
              </a:rPr>
              <a:t>Social &amp; Emotional Learning</a:t>
            </a:r>
            <a:endParaRPr i="1" sz="2500">
              <a:solidFill>
                <a:srgbClr val="38761D"/>
              </a:solidFill>
              <a:latin typeface="Merriweather SemiBold"/>
              <a:ea typeface="Merriweather SemiBold"/>
              <a:cs typeface="Merriweather SemiBold"/>
              <a:sym typeface="Merriweather SemiBold"/>
            </a:endParaRPr>
          </a:p>
        </p:txBody>
      </p:sp>
      <p:pic>
        <p:nvPicPr>
          <p:cNvPr id="135" name="Google Shape;135;p25"/>
          <p:cNvPicPr preferRelativeResize="0"/>
          <p:nvPr/>
        </p:nvPicPr>
        <p:blipFill rotWithShape="1">
          <a:blip r:embed="rId3">
            <a:alphaModFix/>
          </a:blip>
          <a:srcRect b="0" l="0" r="0" t="0"/>
          <a:stretch/>
        </p:blipFill>
        <p:spPr>
          <a:xfrm>
            <a:off x="7722886" y="121588"/>
            <a:ext cx="1272339" cy="674255"/>
          </a:xfrm>
          <a:prstGeom prst="rect">
            <a:avLst/>
          </a:prstGeom>
          <a:noFill/>
          <a:ln>
            <a:noFill/>
          </a:ln>
        </p:spPr>
      </p:pic>
      <p:pic>
        <p:nvPicPr>
          <p:cNvPr id="136" name="Google Shape;136;p25"/>
          <p:cNvPicPr preferRelativeResize="0"/>
          <p:nvPr/>
        </p:nvPicPr>
        <p:blipFill>
          <a:blip r:embed="rId4">
            <a:alphaModFix/>
          </a:blip>
          <a:stretch>
            <a:fillRect/>
          </a:stretch>
        </p:blipFill>
        <p:spPr>
          <a:xfrm>
            <a:off x="4678256" y="-838200"/>
            <a:ext cx="4471417" cy="5961899"/>
          </a:xfrm>
          <a:prstGeom prst="rect">
            <a:avLst/>
          </a:prstGeom>
          <a:noFill/>
          <a:ln>
            <a:noFill/>
          </a:ln>
        </p:spPr>
      </p:pic>
      <p:sp>
        <p:nvSpPr>
          <p:cNvPr id="137" name="Google Shape;137;p25"/>
          <p:cNvSpPr/>
          <p:nvPr/>
        </p:nvSpPr>
        <p:spPr>
          <a:xfrm>
            <a:off x="5195850" y="137725"/>
            <a:ext cx="3525000" cy="961200"/>
          </a:xfrm>
          <a:prstGeom prst="roundRect">
            <a:avLst>
              <a:gd fmla="val 16667" name="adj"/>
            </a:avLst>
          </a:prstGeom>
          <a:solidFill>
            <a:srgbClr val="66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5"/>
          <p:cNvSpPr txBox="1"/>
          <p:nvPr/>
        </p:nvSpPr>
        <p:spPr>
          <a:xfrm>
            <a:off x="5156750" y="205025"/>
            <a:ext cx="3525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FFFFFF"/>
                </a:solidFill>
              </a:rPr>
              <a:t>A student at Valcartier Elementary (CQSB) enjoys a cuddle with Lilo as part of a zoo therapy program.</a:t>
            </a:r>
            <a:endParaRPr i="1">
              <a:solidFill>
                <a:srgbClr val="FFFFFF"/>
              </a:solidFill>
            </a:endParaRPr>
          </a:p>
        </p:txBody>
      </p:sp>
      <p:sp>
        <p:nvSpPr>
          <p:cNvPr id="139" name="Google Shape;139;p25"/>
          <p:cNvSpPr txBox="1"/>
          <p:nvPr/>
        </p:nvSpPr>
        <p:spPr>
          <a:xfrm>
            <a:off x="4850100" y="4300125"/>
            <a:ext cx="4216500" cy="7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FFFF"/>
                </a:solidFill>
              </a:rPr>
              <a:t>The "whole environment changes when the dog is in the building. Students are much calmer and on task when returning to the classroom."  </a:t>
            </a:r>
            <a:br>
              <a:rPr lang="en" sz="1200">
                <a:solidFill>
                  <a:srgbClr val="FFFFFF"/>
                </a:solidFill>
              </a:rPr>
            </a:br>
            <a:r>
              <a:rPr lang="en" sz="1000">
                <a:solidFill>
                  <a:srgbClr val="FFFFFF"/>
                </a:solidFill>
              </a:rPr>
              <a:t>-Teacher, Valcartier Elementary</a:t>
            </a:r>
            <a:endParaRPr sz="1000">
              <a:solidFill>
                <a:srgbClr val="FFFF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CECD5"/>
            </a:gs>
            <a:gs pos="100000">
              <a:srgbClr val="92BC81"/>
            </a:gs>
          </a:gsLst>
          <a:lin ang="5400012" scaled="0"/>
        </a:gradFill>
      </p:bgPr>
    </p:bg>
    <p:spTree>
      <p:nvGrpSpPr>
        <p:cNvPr id="143" name="Shape 143"/>
        <p:cNvGrpSpPr/>
        <p:nvPr/>
      </p:nvGrpSpPr>
      <p:grpSpPr>
        <a:xfrm>
          <a:off x="0" y="0"/>
          <a:ext cx="0" cy="0"/>
          <a:chOff x="0" y="0"/>
          <a:chExt cx="0" cy="0"/>
        </a:xfrm>
      </p:grpSpPr>
      <p:pic>
        <p:nvPicPr>
          <p:cNvPr id="144" name="Google Shape;144;p26"/>
          <p:cNvPicPr preferRelativeResize="0"/>
          <p:nvPr/>
        </p:nvPicPr>
        <p:blipFill>
          <a:blip r:embed="rId3">
            <a:alphaModFix/>
          </a:blip>
          <a:stretch>
            <a:fillRect/>
          </a:stretch>
        </p:blipFill>
        <p:spPr>
          <a:xfrm>
            <a:off x="7825125" y="353175"/>
            <a:ext cx="956599" cy="347400"/>
          </a:xfrm>
          <a:prstGeom prst="rect">
            <a:avLst/>
          </a:prstGeom>
          <a:noFill/>
          <a:ln>
            <a:noFill/>
          </a:ln>
        </p:spPr>
      </p:pic>
      <p:sp>
        <p:nvSpPr>
          <p:cNvPr id="145" name="Google Shape;145;p26"/>
          <p:cNvSpPr txBox="1"/>
          <p:nvPr>
            <p:ph type="title"/>
          </p:nvPr>
        </p:nvSpPr>
        <p:spPr>
          <a:xfrm>
            <a:off x="649275" y="582250"/>
            <a:ext cx="4728900" cy="4131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chemeClr val="accent1"/>
              </a:buClr>
              <a:buSzPts val="2430"/>
              <a:buFont typeface="Trebuchet MS"/>
              <a:buNone/>
            </a:pPr>
            <a:r>
              <a:rPr b="1" lang="en" sz="2530">
                <a:solidFill>
                  <a:srgbClr val="38761D"/>
                </a:solidFill>
                <a:latin typeface="Merriweather"/>
                <a:ea typeface="Merriweather"/>
                <a:cs typeface="Merriweather"/>
                <a:sym typeface="Merriweather"/>
              </a:rPr>
              <a:t>Engaging Young Families</a:t>
            </a:r>
            <a:endParaRPr b="1" sz="2530">
              <a:solidFill>
                <a:srgbClr val="38761D"/>
              </a:solidFill>
              <a:latin typeface="Merriweather"/>
              <a:ea typeface="Merriweather"/>
              <a:cs typeface="Merriweather"/>
              <a:sym typeface="Merriweather"/>
            </a:endParaRPr>
          </a:p>
        </p:txBody>
      </p:sp>
      <p:pic>
        <p:nvPicPr>
          <p:cNvPr id="146" name="Google Shape;146;p26"/>
          <p:cNvPicPr preferRelativeResize="0"/>
          <p:nvPr>
            <p:ph idx="4294967295" type="body"/>
          </p:nvPr>
        </p:nvPicPr>
        <p:blipFill rotWithShape="1">
          <a:blip r:embed="rId4">
            <a:alphaModFix/>
          </a:blip>
          <a:srcRect b="0" l="0" r="0" t="0"/>
          <a:stretch/>
        </p:blipFill>
        <p:spPr>
          <a:xfrm>
            <a:off x="481700" y="2003750"/>
            <a:ext cx="4047600" cy="2408700"/>
          </a:xfrm>
          <a:prstGeom prst="rect">
            <a:avLst/>
          </a:prstGeom>
          <a:noFill/>
          <a:ln>
            <a:noFill/>
          </a:ln>
        </p:spPr>
      </p:pic>
      <p:sp>
        <p:nvSpPr>
          <p:cNvPr id="147" name="Google Shape;147;p26"/>
          <p:cNvSpPr txBox="1"/>
          <p:nvPr/>
        </p:nvSpPr>
        <p:spPr>
          <a:xfrm>
            <a:off x="1732100" y="4492600"/>
            <a:ext cx="1546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FFFFFF"/>
                </a:solidFill>
                <a:latin typeface="Merriweather"/>
                <a:ea typeface="Merriweather"/>
                <a:cs typeface="Merriweather"/>
                <a:sym typeface="Merriweather"/>
              </a:rPr>
              <a:t>Mother Goose Program</a:t>
            </a:r>
            <a:endParaRPr sz="1000">
              <a:solidFill>
                <a:srgbClr val="FFFFFF"/>
              </a:solidFill>
              <a:latin typeface="Merriweather"/>
              <a:ea typeface="Merriweather"/>
              <a:cs typeface="Merriweather"/>
              <a:sym typeface="Merriweather"/>
            </a:endParaRPr>
          </a:p>
        </p:txBody>
      </p:sp>
      <p:pic>
        <p:nvPicPr>
          <p:cNvPr id="148" name="Google Shape;148;p26"/>
          <p:cNvPicPr preferRelativeResize="0"/>
          <p:nvPr/>
        </p:nvPicPr>
        <p:blipFill>
          <a:blip r:embed="rId5">
            <a:alphaModFix/>
          </a:blip>
          <a:stretch>
            <a:fillRect/>
          </a:stretch>
        </p:blipFill>
        <p:spPr>
          <a:xfrm>
            <a:off x="4846650" y="1208475"/>
            <a:ext cx="3863378" cy="2585388"/>
          </a:xfrm>
          <a:prstGeom prst="rect">
            <a:avLst/>
          </a:prstGeom>
          <a:noFill/>
          <a:ln>
            <a:noFill/>
          </a:ln>
        </p:spPr>
      </p:pic>
      <p:sp>
        <p:nvSpPr>
          <p:cNvPr id="149" name="Google Shape;149;p26"/>
          <p:cNvSpPr txBox="1"/>
          <p:nvPr/>
        </p:nvSpPr>
        <p:spPr>
          <a:xfrm>
            <a:off x="5820149" y="3926044"/>
            <a:ext cx="19164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FFFFFF"/>
                </a:solidFill>
                <a:latin typeface="Merriweather"/>
                <a:ea typeface="Merriweather"/>
                <a:cs typeface="Merriweather"/>
                <a:sym typeface="Merriweather"/>
              </a:rPr>
              <a:t>Goodnight Bag </a:t>
            </a:r>
            <a:endParaRPr sz="1000">
              <a:solidFill>
                <a:srgbClr val="FFFFFF"/>
              </a:solidFill>
              <a:latin typeface="Merriweather"/>
              <a:ea typeface="Merriweather"/>
              <a:cs typeface="Merriweather"/>
              <a:sym typeface="Merriweathe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CECD5"/>
            </a:gs>
            <a:gs pos="100000">
              <a:srgbClr val="92BC81"/>
            </a:gs>
          </a:gsLst>
          <a:lin ang="5400012" scaled="0"/>
        </a:gradFill>
      </p:bgPr>
    </p:bg>
    <p:spTree>
      <p:nvGrpSpPr>
        <p:cNvPr id="153" name="Shape 153"/>
        <p:cNvGrpSpPr/>
        <p:nvPr/>
      </p:nvGrpSpPr>
      <p:grpSpPr>
        <a:xfrm>
          <a:off x="0" y="0"/>
          <a:ext cx="0" cy="0"/>
          <a:chOff x="0" y="0"/>
          <a:chExt cx="0" cy="0"/>
        </a:xfrm>
      </p:grpSpPr>
      <p:pic>
        <p:nvPicPr>
          <p:cNvPr id="154" name="Google Shape;154;p27"/>
          <p:cNvPicPr preferRelativeResize="0"/>
          <p:nvPr/>
        </p:nvPicPr>
        <p:blipFill>
          <a:blip r:embed="rId3">
            <a:alphaModFix/>
          </a:blip>
          <a:stretch>
            <a:fillRect/>
          </a:stretch>
        </p:blipFill>
        <p:spPr>
          <a:xfrm>
            <a:off x="7825125" y="353175"/>
            <a:ext cx="956599" cy="347400"/>
          </a:xfrm>
          <a:prstGeom prst="rect">
            <a:avLst/>
          </a:prstGeom>
          <a:noFill/>
          <a:ln>
            <a:noFill/>
          </a:ln>
        </p:spPr>
      </p:pic>
      <p:sp>
        <p:nvSpPr>
          <p:cNvPr id="155" name="Google Shape;155;p27"/>
          <p:cNvSpPr txBox="1"/>
          <p:nvPr>
            <p:ph type="title"/>
          </p:nvPr>
        </p:nvSpPr>
        <p:spPr>
          <a:xfrm>
            <a:off x="455550" y="506275"/>
            <a:ext cx="7251600" cy="4131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chemeClr val="accent1"/>
              </a:buClr>
              <a:buSzPts val="2430"/>
              <a:buFont typeface="Trebuchet MS"/>
              <a:buNone/>
            </a:pPr>
            <a:r>
              <a:rPr b="1" lang="en" sz="2530">
                <a:solidFill>
                  <a:srgbClr val="38761D"/>
                </a:solidFill>
                <a:latin typeface="Merriweather"/>
                <a:ea typeface="Merriweather"/>
                <a:cs typeface="Merriweather"/>
                <a:sym typeface="Merriweather"/>
              </a:rPr>
              <a:t>Intergenerational Learning Opportunities</a:t>
            </a:r>
            <a:endParaRPr b="1" sz="2530">
              <a:solidFill>
                <a:srgbClr val="38761D"/>
              </a:solidFill>
              <a:latin typeface="Merriweather"/>
              <a:ea typeface="Merriweather"/>
              <a:cs typeface="Merriweather"/>
              <a:sym typeface="Merriweather"/>
            </a:endParaRPr>
          </a:p>
        </p:txBody>
      </p:sp>
      <p:pic>
        <p:nvPicPr>
          <p:cNvPr id="156" name="Google Shape;156;p27"/>
          <p:cNvPicPr preferRelativeResize="0"/>
          <p:nvPr>
            <p:ph idx="4294967295" type="body"/>
          </p:nvPr>
        </p:nvPicPr>
        <p:blipFill rotWithShape="1">
          <a:blip r:embed="rId4">
            <a:alphaModFix/>
          </a:blip>
          <a:srcRect b="0" l="0" r="0" t="0"/>
          <a:stretch/>
        </p:blipFill>
        <p:spPr>
          <a:xfrm>
            <a:off x="629200" y="1694099"/>
            <a:ext cx="2508300" cy="1755300"/>
          </a:xfrm>
          <a:prstGeom prst="rect">
            <a:avLst/>
          </a:prstGeom>
          <a:noFill/>
          <a:ln>
            <a:noFill/>
          </a:ln>
        </p:spPr>
      </p:pic>
      <p:sp>
        <p:nvSpPr>
          <p:cNvPr id="157" name="Google Shape;157;p27"/>
          <p:cNvSpPr txBox="1"/>
          <p:nvPr/>
        </p:nvSpPr>
        <p:spPr>
          <a:xfrm>
            <a:off x="1111600" y="3500350"/>
            <a:ext cx="15435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FFFFFF"/>
                </a:solidFill>
                <a:latin typeface="Merriweather"/>
                <a:ea typeface="Merriweather"/>
                <a:cs typeface="Merriweather"/>
                <a:sym typeface="Merriweather"/>
              </a:rPr>
              <a:t>Chateauguay Valley CLC</a:t>
            </a:r>
            <a:br>
              <a:rPr lang="en" sz="1000">
                <a:solidFill>
                  <a:srgbClr val="FFFFFF"/>
                </a:solidFill>
                <a:latin typeface="Merriweather"/>
                <a:ea typeface="Merriweather"/>
                <a:cs typeface="Merriweather"/>
                <a:sym typeface="Merriweather"/>
              </a:rPr>
            </a:br>
            <a:r>
              <a:rPr lang="en" sz="1000">
                <a:solidFill>
                  <a:srgbClr val="FFFFFF"/>
                </a:solidFill>
                <a:latin typeface="Merriweather"/>
                <a:ea typeface="Merriweather"/>
                <a:cs typeface="Merriweather"/>
                <a:sym typeface="Merriweather"/>
              </a:rPr>
              <a:t>Small Engine Repair </a:t>
            </a:r>
            <a:endParaRPr sz="1000">
              <a:solidFill>
                <a:srgbClr val="FFFFFF"/>
              </a:solidFill>
              <a:latin typeface="Merriweather"/>
              <a:ea typeface="Merriweather"/>
              <a:cs typeface="Merriweather"/>
              <a:sym typeface="Merriweather"/>
            </a:endParaRPr>
          </a:p>
        </p:txBody>
      </p:sp>
      <p:pic>
        <p:nvPicPr>
          <p:cNvPr id="158" name="Google Shape;158;p27"/>
          <p:cNvPicPr preferRelativeResize="0"/>
          <p:nvPr>
            <p:ph idx="4294967295" type="body"/>
          </p:nvPr>
        </p:nvPicPr>
        <p:blipFill rotWithShape="1">
          <a:blip r:embed="rId5">
            <a:alphaModFix/>
          </a:blip>
          <a:srcRect b="0" l="0" r="0" t="0"/>
          <a:stretch/>
        </p:blipFill>
        <p:spPr>
          <a:xfrm>
            <a:off x="3365050" y="2571753"/>
            <a:ext cx="2508300" cy="1629300"/>
          </a:xfrm>
          <a:prstGeom prst="rect">
            <a:avLst/>
          </a:prstGeom>
          <a:noFill/>
          <a:ln>
            <a:noFill/>
          </a:ln>
        </p:spPr>
      </p:pic>
      <p:sp>
        <p:nvSpPr>
          <p:cNvPr id="159" name="Google Shape;159;p27"/>
          <p:cNvSpPr txBox="1"/>
          <p:nvPr/>
        </p:nvSpPr>
        <p:spPr>
          <a:xfrm>
            <a:off x="3473650" y="4213675"/>
            <a:ext cx="22311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FFFFFF"/>
                </a:solidFill>
                <a:latin typeface="Merriweather"/>
                <a:ea typeface="Merriweather"/>
                <a:cs typeface="Merriweather"/>
                <a:sym typeface="Merriweather"/>
              </a:rPr>
              <a:t>Pierre Elliott Trudeau Elementary</a:t>
            </a:r>
            <a:endParaRPr sz="1000">
              <a:solidFill>
                <a:srgbClr val="FFFFFF"/>
              </a:solidFill>
              <a:latin typeface="Merriweather"/>
              <a:ea typeface="Merriweather"/>
              <a:cs typeface="Merriweather"/>
              <a:sym typeface="Merriweather"/>
            </a:endParaRPr>
          </a:p>
          <a:p>
            <a:pPr indent="0" lvl="0" marL="0" rtl="0" algn="ctr">
              <a:spcBef>
                <a:spcPts val="0"/>
              </a:spcBef>
              <a:spcAft>
                <a:spcPts val="0"/>
              </a:spcAft>
              <a:buNone/>
            </a:pPr>
            <a:r>
              <a:rPr lang="en" sz="1000">
                <a:solidFill>
                  <a:srgbClr val="FFFFFF"/>
                </a:solidFill>
                <a:latin typeface="Merriweather"/>
                <a:ea typeface="Merriweather"/>
                <a:cs typeface="Merriweather"/>
                <a:sym typeface="Merriweather"/>
              </a:rPr>
              <a:t>Irish Reading Buddies</a:t>
            </a:r>
            <a:endParaRPr sz="1000">
              <a:solidFill>
                <a:srgbClr val="FFFFFF"/>
              </a:solidFill>
              <a:latin typeface="Merriweather"/>
              <a:ea typeface="Merriweather"/>
              <a:cs typeface="Merriweather"/>
              <a:sym typeface="Merriweather"/>
            </a:endParaRPr>
          </a:p>
        </p:txBody>
      </p:sp>
      <p:pic>
        <p:nvPicPr>
          <p:cNvPr id="160" name="Google Shape;160;p27"/>
          <p:cNvPicPr preferRelativeResize="0"/>
          <p:nvPr>
            <p:ph idx="4294967295" type="body"/>
          </p:nvPr>
        </p:nvPicPr>
        <p:blipFill rotWithShape="1">
          <a:blip r:embed="rId6">
            <a:alphaModFix/>
          </a:blip>
          <a:srcRect b="0" l="0" r="0" t="0"/>
          <a:stretch/>
        </p:blipFill>
        <p:spPr>
          <a:xfrm>
            <a:off x="6100900" y="1694100"/>
            <a:ext cx="2508300" cy="1627200"/>
          </a:xfrm>
          <a:prstGeom prst="rect">
            <a:avLst/>
          </a:prstGeom>
          <a:noFill/>
          <a:ln>
            <a:noFill/>
          </a:ln>
        </p:spPr>
      </p:pic>
      <p:sp>
        <p:nvSpPr>
          <p:cNvPr id="161" name="Google Shape;161;p27"/>
          <p:cNvSpPr txBox="1"/>
          <p:nvPr/>
        </p:nvSpPr>
        <p:spPr>
          <a:xfrm>
            <a:off x="6746825" y="3347950"/>
            <a:ext cx="14160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FFFFFF"/>
                </a:solidFill>
                <a:latin typeface="Merriweather"/>
                <a:ea typeface="Merriweather"/>
                <a:cs typeface="Merriweather"/>
                <a:sym typeface="Merriweather"/>
              </a:rPr>
              <a:t>Princess Elizabeth CLC </a:t>
            </a:r>
            <a:endParaRPr sz="1000">
              <a:solidFill>
                <a:srgbClr val="FFFFFF"/>
              </a:solidFill>
              <a:latin typeface="Merriweather"/>
              <a:ea typeface="Merriweather"/>
              <a:cs typeface="Merriweather"/>
              <a:sym typeface="Merriweather"/>
            </a:endParaRPr>
          </a:p>
          <a:p>
            <a:pPr indent="0" lvl="0" marL="0" rtl="0" algn="ctr">
              <a:spcBef>
                <a:spcPts val="0"/>
              </a:spcBef>
              <a:spcAft>
                <a:spcPts val="0"/>
              </a:spcAft>
              <a:buNone/>
            </a:pPr>
            <a:r>
              <a:rPr lang="en" sz="1000">
                <a:solidFill>
                  <a:srgbClr val="FFFFFF"/>
                </a:solidFill>
                <a:latin typeface="Merriweather"/>
                <a:ea typeface="Merriweather"/>
                <a:cs typeface="Merriweather"/>
                <a:sym typeface="Merriweather"/>
              </a:rPr>
              <a:t>Building Bat Houses</a:t>
            </a:r>
            <a:endParaRPr sz="1000">
              <a:solidFill>
                <a:srgbClr val="FFFFFF"/>
              </a:solidFill>
              <a:latin typeface="Merriweather"/>
              <a:ea typeface="Merriweather"/>
              <a:cs typeface="Merriweather"/>
              <a:sym typeface="Merriweathe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CECD5"/>
            </a:gs>
            <a:gs pos="100000">
              <a:srgbClr val="92BC81"/>
            </a:gs>
          </a:gsLst>
          <a:lin ang="5400012" scaled="0"/>
        </a:gradFill>
      </p:bgPr>
    </p:bg>
    <p:spTree>
      <p:nvGrpSpPr>
        <p:cNvPr id="165" name="Shape 165"/>
        <p:cNvGrpSpPr/>
        <p:nvPr/>
      </p:nvGrpSpPr>
      <p:grpSpPr>
        <a:xfrm>
          <a:off x="0" y="0"/>
          <a:ext cx="0" cy="0"/>
          <a:chOff x="0" y="0"/>
          <a:chExt cx="0" cy="0"/>
        </a:xfrm>
      </p:grpSpPr>
      <p:sp>
        <p:nvSpPr>
          <p:cNvPr id="166" name="Google Shape;166;p28"/>
          <p:cNvSpPr txBox="1"/>
          <p:nvPr/>
        </p:nvSpPr>
        <p:spPr>
          <a:xfrm>
            <a:off x="309000" y="623450"/>
            <a:ext cx="4263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rgbClr val="38761D"/>
                </a:solidFill>
                <a:latin typeface="Merriweather"/>
                <a:ea typeface="Merriweather"/>
                <a:cs typeface="Merriweather"/>
                <a:sym typeface="Merriweather"/>
              </a:rPr>
              <a:t>Tablée des Chefs</a:t>
            </a:r>
            <a:endParaRPr sz="2400"/>
          </a:p>
        </p:txBody>
      </p:sp>
      <p:pic>
        <p:nvPicPr>
          <p:cNvPr id="167" name="Google Shape;167;p28"/>
          <p:cNvPicPr preferRelativeResize="0"/>
          <p:nvPr/>
        </p:nvPicPr>
        <p:blipFill rotWithShape="1">
          <a:blip r:embed="rId3">
            <a:alphaModFix/>
          </a:blip>
          <a:srcRect b="0" l="0" r="0" t="0"/>
          <a:stretch/>
        </p:blipFill>
        <p:spPr>
          <a:xfrm>
            <a:off x="1435012" y="1360614"/>
            <a:ext cx="2255099" cy="2591966"/>
          </a:xfrm>
          <a:prstGeom prst="rect">
            <a:avLst/>
          </a:prstGeom>
          <a:noFill/>
          <a:ln>
            <a:noFill/>
          </a:ln>
        </p:spPr>
      </p:pic>
      <p:pic>
        <p:nvPicPr>
          <p:cNvPr id="168" name="Google Shape;168;p28"/>
          <p:cNvPicPr preferRelativeResize="0"/>
          <p:nvPr/>
        </p:nvPicPr>
        <p:blipFill>
          <a:blip r:embed="rId4">
            <a:alphaModFix/>
          </a:blip>
          <a:stretch>
            <a:fillRect/>
          </a:stretch>
        </p:blipFill>
        <p:spPr>
          <a:xfrm>
            <a:off x="4376563" y="944025"/>
            <a:ext cx="3332424" cy="3124687"/>
          </a:xfrm>
          <a:prstGeom prst="rect">
            <a:avLst/>
          </a:prstGeom>
          <a:noFill/>
          <a:ln>
            <a:noFill/>
          </a:ln>
        </p:spPr>
      </p:pic>
      <p:sp>
        <p:nvSpPr>
          <p:cNvPr id="169" name="Google Shape;169;p28"/>
          <p:cNvSpPr txBox="1"/>
          <p:nvPr/>
        </p:nvSpPr>
        <p:spPr>
          <a:xfrm>
            <a:off x="1157850" y="4141500"/>
            <a:ext cx="30000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rgbClr val="FFFFFF"/>
                </a:solidFill>
                <a:latin typeface="Merriweather"/>
                <a:ea typeface="Merriweather"/>
                <a:cs typeface="Merriweather"/>
                <a:sym typeface="Merriweather"/>
              </a:rPr>
              <a:t>Seaway CLC - Kitchen Brigades</a:t>
            </a:r>
            <a:endParaRPr sz="1000">
              <a:solidFill>
                <a:srgbClr val="FFFFFF"/>
              </a:solidFill>
            </a:endParaRPr>
          </a:p>
        </p:txBody>
      </p:sp>
      <p:sp>
        <p:nvSpPr>
          <p:cNvPr id="170" name="Google Shape;170;p28"/>
          <p:cNvSpPr txBox="1"/>
          <p:nvPr/>
        </p:nvSpPr>
        <p:spPr>
          <a:xfrm>
            <a:off x="4442100" y="4141500"/>
            <a:ext cx="300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FFFFFF"/>
                </a:solidFill>
                <a:latin typeface="Merriweather"/>
                <a:ea typeface="Merriweather"/>
                <a:cs typeface="Merriweather"/>
                <a:sym typeface="Merriweather"/>
              </a:rPr>
              <a:t>Courtesy of the Sherbrooke Record</a:t>
            </a:r>
            <a:endParaRPr sz="1000">
              <a:solidFill>
                <a:srgbClr val="FFFFFF"/>
              </a:solidFill>
              <a:latin typeface="Merriweather"/>
              <a:ea typeface="Merriweather"/>
              <a:cs typeface="Merriweather"/>
              <a:sym typeface="Merriweather"/>
            </a:endParaRPr>
          </a:p>
          <a:p>
            <a:pPr indent="0" lvl="0" marL="0" rtl="0" algn="ctr">
              <a:spcBef>
                <a:spcPts val="0"/>
              </a:spcBef>
              <a:spcAft>
                <a:spcPts val="0"/>
              </a:spcAft>
              <a:buNone/>
            </a:pPr>
            <a:r>
              <a:rPr lang="en" sz="1000">
                <a:solidFill>
                  <a:srgbClr val="FFFFFF"/>
                </a:solidFill>
                <a:latin typeface="Merriweather"/>
                <a:ea typeface="Merriweather"/>
                <a:cs typeface="Merriweather"/>
                <a:sym typeface="Merriweather"/>
              </a:rPr>
              <a:t> June 8, 2022</a:t>
            </a:r>
            <a:endParaRPr sz="1000">
              <a:solidFill>
                <a:srgbClr val="FFFFFF"/>
              </a:solidFill>
              <a:latin typeface="Merriweather"/>
              <a:ea typeface="Merriweather"/>
              <a:cs typeface="Merriweather"/>
              <a:sym typeface="Merriweathe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CECD5"/>
            </a:gs>
            <a:gs pos="100000">
              <a:srgbClr val="92BC81"/>
            </a:gs>
          </a:gsLst>
          <a:lin ang="5400012" scaled="0"/>
        </a:gradFill>
      </p:bgPr>
    </p:bg>
    <p:spTree>
      <p:nvGrpSpPr>
        <p:cNvPr id="174" name="Shape 174"/>
        <p:cNvGrpSpPr/>
        <p:nvPr/>
      </p:nvGrpSpPr>
      <p:grpSpPr>
        <a:xfrm>
          <a:off x="0" y="0"/>
          <a:ext cx="0" cy="0"/>
          <a:chOff x="0" y="0"/>
          <a:chExt cx="0" cy="0"/>
        </a:xfrm>
      </p:grpSpPr>
      <p:pic>
        <p:nvPicPr>
          <p:cNvPr id="175" name="Google Shape;175;p29"/>
          <p:cNvPicPr preferRelativeResize="0"/>
          <p:nvPr/>
        </p:nvPicPr>
        <p:blipFill>
          <a:blip r:embed="rId3">
            <a:alphaModFix/>
          </a:blip>
          <a:stretch>
            <a:fillRect/>
          </a:stretch>
        </p:blipFill>
        <p:spPr>
          <a:xfrm>
            <a:off x="12" y="193125"/>
            <a:ext cx="3010576" cy="4014125"/>
          </a:xfrm>
          <a:prstGeom prst="rect">
            <a:avLst/>
          </a:prstGeom>
          <a:noFill/>
          <a:ln>
            <a:noFill/>
          </a:ln>
        </p:spPr>
      </p:pic>
      <p:sp>
        <p:nvSpPr>
          <p:cNvPr id="176" name="Google Shape;176;p29"/>
          <p:cNvSpPr txBox="1"/>
          <p:nvPr/>
        </p:nvSpPr>
        <p:spPr>
          <a:xfrm>
            <a:off x="-12" y="4207238"/>
            <a:ext cx="2199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FFFFFF"/>
                </a:solidFill>
                <a:latin typeface="Merriweather"/>
                <a:ea typeface="Merriweather"/>
                <a:cs typeface="Merriweather"/>
                <a:sym typeface="Merriweather"/>
              </a:rPr>
              <a:t>Mi’kmaq Medicine Walk</a:t>
            </a:r>
            <a:endParaRPr sz="1000">
              <a:solidFill>
                <a:srgbClr val="FFFFFF"/>
              </a:solidFill>
              <a:latin typeface="Merriweather"/>
              <a:ea typeface="Merriweather"/>
              <a:cs typeface="Merriweather"/>
              <a:sym typeface="Merriweather"/>
            </a:endParaRPr>
          </a:p>
        </p:txBody>
      </p:sp>
      <p:sp>
        <p:nvSpPr>
          <p:cNvPr id="177" name="Google Shape;177;p29"/>
          <p:cNvSpPr txBox="1"/>
          <p:nvPr/>
        </p:nvSpPr>
        <p:spPr>
          <a:xfrm>
            <a:off x="3614850" y="2100100"/>
            <a:ext cx="1656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FFFFFF"/>
                </a:solidFill>
                <a:latin typeface="Merriweather"/>
                <a:ea typeface="Merriweather"/>
                <a:cs typeface="Merriweather"/>
                <a:sym typeface="Merriweather"/>
              </a:rPr>
              <a:t>Bioparc de la Gaspesie</a:t>
            </a:r>
            <a:endParaRPr sz="1000">
              <a:solidFill>
                <a:srgbClr val="FFFFFF"/>
              </a:solidFill>
              <a:latin typeface="Merriweather"/>
              <a:ea typeface="Merriweather"/>
              <a:cs typeface="Merriweather"/>
              <a:sym typeface="Merriweather"/>
            </a:endParaRPr>
          </a:p>
        </p:txBody>
      </p:sp>
      <p:pic>
        <p:nvPicPr>
          <p:cNvPr id="178" name="Google Shape;178;p29"/>
          <p:cNvPicPr preferRelativeResize="0"/>
          <p:nvPr/>
        </p:nvPicPr>
        <p:blipFill>
          <a:blip r:embed="rId4">
            <a:alphaModFix/>
          </a:blip>
          <a:stretch>
            <a:fillRect/>
          </a:stretch>
        </p:blipFill>
        <p:spPr>
          <a:xfrm>
            <a:off x="6687000" y="4207247"/>
            <a:ext cx="2021101" cy="785975"/>
          </a:xfrm>
          <a:prstGeom prst="rect">
            <a:avLst/>
          </a:prstGeom>
          <a:noFill/>
          <a:ln>
            <a:noFill/>
          </a:ln>
        </p:spPr>
      </p:pic>
      <p:pic>
        <p:nvPicPr>
          <p:cNvPr id="179" name="Google Shape;179;p29"/>
          <p:cNvPicPr preferRelativeResize="0"/>
          <p:nvPr/>
        </p:nvPicPr>
        <p:blipFill>
          <a:blip r:embed="rId5">
            <a:alphaModFix/>
          </a:blip>
          <a:stretch>
            <a:fillRect/>
          </a:stretch>
        </p:blipFill>
        <p:spPr>
          <a:xfrm>
            <a:off x="7084948" y="3530350"/>
            <a:ext cx="1402750" cy="501250"/>
          </a:xfrm>
          <a:prstGeom prst="rect">
            <a:avLst/>
          </a:prstGeom>
          <a:noFill/>
          <a:ln>
            <a:noFill/>
          </a:ln>
        </p:spPr>
      </p:pic>
      <p:pic>
        <p:nvPicPr>
          <p:cNvPr id="180" name="Google Shape;180;p29"/>
          <p:cNvPicPr preferRelativeResize="0"/>
          <p:nvPr/>
        </p:nvPicPr>
        <p:blipFill>
          <a:blip r:embed="rId6">
            <a:alphaModFix/>
          </a:blip>
          <a:stretch>
            <a:fillRect/>
          </a:stretch>
        </p:blipFill>
        <p:spPr>
          <a:xfrm>
            <a:off x="6099391" y="0"/>
            <a:ext cx="3044609" cy="3530348"/>
          </a:xfrm>
          <a:prstGeom prst="rect">
            <a:avLst/>
          </a:prstGeom>
          <a:noFill/>
          <a:ln>
            <a:noFill/>
          </a:ln>
        </p:spPr>
      </p:pic>
      <p:pic>
        <p:nvPicPr>
          <p:cNvPr id="181" name="Google Shape;181;p29"/>
          <p:cNvPicPr preferRelativeResize="0"/>
          <p:nvPr/>
        </p:nvPicPr>
        <p:blipFill>
          <a:blip r:embed="rId7">
            <a:alphaModFix/>
          </a:blip>
          <a:stretch>
            <a:fillRect/>
          </a:stretch>
        </p:blipFill>
        <p:spPr>
          <a:xfrm>
            <a:off x="3217350" y="256075"/>
            <a:ext cx="2458699" cy="1844024"/>
          </a:xfrm>
          <a:prstGeom prst="rect">
            <a:avLst/>
          </a:prstGeom>
          <a:noFill/>
          <a:ln>
            <a:noFill/>
          </a:ln>
        </p:spPr>
      </p:pic>
      <p:sp>
        <p:nvSpPr>
          <p:cNvPr id="182" name="Google Shape;182;p29"/>
          <p:cNvSpPr txBox="1"/>
          <p:nvPr/>
        </p:nvSpPr>
        <p:spPr>
          <a:xfrm>
            <a:off x="3248700" y="2500300"/>
            <a:ext cx="2388600" cy="2592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rgbClr val="38761D"/>
                </a:solidFill>
                <a:latin typeface="Merriweather"/>
                <a:ea typeface="Merriweather"/>
                <a:cs typeface="Merriweather"/>
                <a:sym typeface="Merriweather"/>
              </a:rPr>
              <a:t>ESSB project: </a:t>
            </a:r>
            <a:endParaRPr b="1" sz="2400">
              <a:solidFill>
                <a:srgbClr val="38761D"/>
              </a:solidFill>
              <a:latin typeface="Merriweather"/>
              <a:ea typeface="Merriweather"/>
              <a:cs typeface="Merriweather"/>
              <a:sym typeface="Merriweather"/>
            </a:endParaRPr>
          </a:p>
          <a:p>
            <a:pPr indent="0" lvl="0" marL="0" rtl="0" algn="l">
              <a:spcBef>
                <a:spcPts val="0"/>
              </a:spcBef>
              <a:spcAft>
                <a:spcPts val="0"/>
              </a:spcAft>
              <a:buClr>
                <a:schemeClr val="dk1"/>
              </a:buClr>
              <a:buSzPts val="1100"/>
              <a:buFont typeface="Arial"/>
              <a:buNone/>
            </a:pPr>
            <a:r>
              <a:rPr b="1" lang="en" sz="2400">
                <a:solidFill>
                  <a:srgbClr val="38761D"/>
                </a:solidFill>
                <a:latin typeface="Merriweather"/>
                <a:ea typeface="Merriweather"/>
                <a:cs typeface="Merriweather"/>
                <a:sym typeface="Merriweather"/>
              </a:rPr>
              <a:t>Taking Learning Outside </a:t>
            </a:r>
            <a:endParaRPr b="1" sz="2400">
              <a:solidFill>
                <a:srgbClr val="38761D"/>
              </a:solidFill>
              <a:latin typeface="Merriweather"/>
              <a:ea typeface="Merriweather"/>
              <a:cs typeface="Merriweather"/>
              <a:sym typeface="Merriweather"/>
            </a:endParaRPr>
          </a:p>
          <a:p>
            <a:pPr indent="0" lvl="0" marL="0" rtl="0" algn="l">
              <a:spcBef>
                <a:spcPts val="0"/>
              </a:spcBef>
              <a:spcAft>
                <a:spcPts val="0"/>
              </a:spcAft>
              <a:buClr>
                <a:schemeClr val="dk1"/>
              </a:buClr>
              <a:buSzPts val="1100"/>
              <a:buFont typeface="Arial"/>
              <a:buNone/>
            </a:pPr>
            <a:r>
              <a:t/>
            </a:r>
            <a:endParaRPr b="1" sz="3020">
              <a:solidFill>
                <a:srgbClr val="38761D"/>
              </a:solidFill>
              <a:latin typeface="Merriweather"/>
              <a:ea typeface="Merriweather"/>
              <a:cs typeface="Merriweather"/>
              <a:sym typeface="Merriweather"/>
            </a:endParaRPr>
          </a:p>
          <a:p>
            <a:pPr indent="0" lvl="0" marL="0" rtl="0" algn="l">
              <a:spcBef>
                <a:spcPts val="0"/>
              </a:spcBef>
              <a:spcAft>
                <a:spcPts val="0"/>
              </a:spcAft>
              <a:buClr>
                <a:schemeClr val="dk1"/>
              </a:buClr>
              <a:buSzPts val="990"/>
              <a:buFont typeface="Arial"/>
              <a:buNone/>
            </a:pPr>
            <a:r>
              <a:t/>
            </a:r>
            <a:endParaRPr b="1" sz="3020">
              <a:solidFill>
                <a:srgbClr val="38761D"/>
              </a:solidFill>
              <a:latin typeface="Merriweather"/>
              <a:ea typeface="Merriweather"/>
              <a:cs typeface="Merriweather"/>
              <a:sym typeface="Merriweathe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CECD5"/>
            </a:gs>
            <a:gs pos="100000">
              <a:srgbClr val="92BC81"/>
            </a:gs>
          </a:gsLst>
          <a:lin ang="5400012" scaled="0"/>
        </a:gradFill>
      </p:bgPr>
    </p:bg>
    <p:spTree>
      <p:nvGrpSpPr>
        <p:cNvPr id="186" name="Shape 186"/>
        <p:cNvGrpSpPr/>
        <p:nvPr/>
      </p:nvGrpSpPr>
      <p:grpSpPr>
        <a:xfrm>
          <a:off x="0" y="0"/>
          <a:ext cx="0" cy="0"/>
          <a:chOff x="0" y="0"/>
          <a:chExt cx="0" cy="0"/>
        </a:xfrm>
      </p:grpSpPr>
      <p:sp>
        <p:nvSpPr>
          <p:cNvPr id="187" name="Google Shape;187;p30"/>
          <p:cNvSpPr txBox="1"/>
          <p:nvPr/>
        </p:nvSpPr>
        <p:spPr>
          <a:xfrm>
            <a:off x="63700" y="4317800"/>
            <a:ext cx="6845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rgbClr val="38761D"/>
                </a:solidFill>
                <a:latin typeface="Merriweather"/>
                <a:ea typeface="Merriweather"/>
                <a:cs typeface="Merriweather"/>
                <a:sym typeface="Merriweather"/>
              </a:rPr>
              <a:t>NFSB: CVR HUB CLC</a:t>
            </a:r>
            <a:endParaRPr b="1" sz="2400">
              <a:solidFill>
                <a:srgbClr val="38761D"/>
              </a:solidFill>
              <a:latin typeface="Merriweather"/>
              <a:ea typeface="Merriweather"/>
              <a:cs typeface="Merriweather"/>
              <a:sym typeface="Merriweather"/>
            </a:endParaRPr>
          </a:p>
          <a:p>
            <a:pPr indent="0" lvl="0" marL="0" rtl="0" algn="l">
              <a:spcBef>
                <a:spcPts val="0"/>
              </a:spcBef>
              <a:spcAft>
                <a:spcPts val="0"/>
              </a:spcAft>
              <a:buNone/>
            </a:pPr>
            <a:r>
              <a:t/>
            </a:r>
            <a:endParaRPr b="1" sz="1800">
              <a:solidFill>
                <a:srgbClr val="38761D"/>
              </a:solidFill>
              <a:latin typeface="Merriweather"/>
              <a:ea typeface="Merriweather"/>
              <a:cs typeface="Merriweather"/>
              <a:sym typeface="Merriweather"/>
            </a:endParaRPr>
          </a:p>
        </p:txBody>
      </p:sp>
      <p:pic>
        <p:nvPicPr>
          <p:cNvPr id="188" name="Google Shape;188;p30"/>
          <p:cNvPicPr preferRelativeResize="0"/>
          <p:nvPr/>
        </p:nvPicPr>
        <p:blipFill rotWithShape="1">
          <a:blip r:embed="rId3">
            <a:alphaModFix/>
          </a:blip>
          <a:srcRect b="0" l="0" r="0" t="0"/>
          <a:stretch/>
        </p:blipFill>
        <p:spPr>
          <a:xfrm rot="-5400000">
            <a:off x="5643175" y="1286300"/>
            <a:ext cx="2441650" cy="4205650"/>
          </a:xfrm>
          <a:prstGeom prst="rect">
            <a:avLst/>
          </a:prstGeom>
          <a:noFill/>
          <a:ln>
            <a:noFill/>
          </a:ln>
        </p:spPr>
      </p:pic>
      <p:pic>
        <p:nvPicPr>
          <p:cNvPr id="189" name="Google Shape;189;p30"/>
          <p:cNvPicPr preferRelativeResize="0"/>
          <p:nvPr/>
        </p:nvPicPr>
        <p:blipFill rotWithShape="1">
          <a:blip r:embed="rId4">
            <a:alphaModFix/>
          </a:blip>
          <a:srcRect b="0" l="0" r="0" t="0"/>
          <a:stretch/>
        </p:blipFill>
        <p:spPr>
          <a:xfrm>
            <a:off x="181972" y="48925"/>
            <a:ext cx="2609778" cy="1466813"/>
          </a:xfrm>
          <a:prstGeom prst="rect">
            <a:avLst/>
          </a:prstGeom>
          <a:noFill/>
          <a:ln>
            <a:noFill/>
          </a:ln>
        </p:spPr>
      </p:pic>
      <p:pic>
        <p:nvPicPr>
          <p:cNvPr id="190" name="Google Shape;190;p30"/>
          <p:cNvPicPr preferRelativeResize="0"/>
          <p:nvPr/>
        </p:nvPicPr>
        <p:blipFill rotWithShape="1">
          <a:blip r:embed="rId5">
            <a:alphaModFix/>
          </a:blip>
          <a:srcRect b="0" l="0" r="0" t="0"/>
          <a:stretch/>
        </p:blipFill>
        <p:spPr>
          <a:xfrm>
            <a:off x="3027900" y="348963"/>
            <a:ext cx="2602122" cy="1466825"/>
          </a:xfrm>
          <a:prstGeom prst="rect">
            <a:avLst/>
          </a:prstGeom>
          <a:noFill/>
          <a:ln>
            <a:noFill/>
          </a:ln>
        </p:spPr>
      </p:pic>
      <p:pic>
        <p:nvPicPr>
          <p:cNvPr id="191" name="Google Shape;191;p30"/>
          <p:cNvPicPr preferRelativeResize="0"/>
          <p:nvPr/>
        </p:nvPicPr>
        <p:blipFill rotWithShape="1">
          <a:blip r:embed="rId6">
            <a:alphaModFix/>
          </a:blip>
          <a:srcRect b="0" l="0" r="0" t="0"/>
          <a:stretch/>
        </p:blipFill>
        <p:spPr>
          <a:xfrm>
            <a:off x="63701" y="1736100"/>
            <a:ext cx="1831250" cy="2441650"/>
          </a:xfrm>
          <a:prstGeom prst="rect">
            <a:avLst/>
          </a:prstGeom>
          <a:noFill/>
          <a:ln>
            <a:noFill/>
          </a:ln>
        </p:spPr>
      </p:pic>
      <p:pic>
        <p:nvPicPr>
          <p:cNvPr id="192" name="Google Shape;192;p30"/>
          <p:cNvPicPr preferRelativeResize="0"/>
          <p:nvPr/>
        </p:nvPicPr>
        <p:blipFill rotWithShape="1">
          <a:blip r:embed="rId7">
            <a:alphaModFix/>
          </a:blip>
          <a:srcRect b="0" l="0" r="0" t="0"/>
          <a:stretch/>
        </p:blipFill>
        <p:spPr>
          <a:xfrm>
            <a:off x="6031713" y="48925"/>
            <a:ext cx="1552575" cy="2066925"/>
          </a:xfrm>
          <a:prstGeom prst="rect">
            <a:avLst/>
          </a:prstGeom>
          <a:noFill/>
          <a:ln>
            <a:noFill/>
          </a:ln>
        </p:spPr>
      </p:pic>
      <p:pic>
        <p:nvPicPr>
          <p:cNvPr id="193" name="Google Shape;193;p30"/>
          <p:cNvPicPr preferRelativeResize="0"/>
          <p:nvPr/>
        </p:nvPicPr>
        <p:blipFill rotWithShape="1">
          <a:blip r:embed="rId8">
            <a:alphaModFix/>
          </a:blip>
          <a:srcRect b="0" l="0" r="0" t="0"/>
          <a:stretch/>
        </p:blipFill>
        <p:spPr>
          <a:xfrm>
            <a:off x="2175014" y="2168300"/>
            <a:ext cx="2306100" cy="1285702"/>
          </a:xfrm>
          <a:prstGeom prst="rect">
            <a:avLst/>
          </a:prstGeom>
          <a:noFill/>
          <a:ln cap="flat" cmpd="sng" w="9525">
            <a:solidFill>
              <a:srgbClr val="38761D"/>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CECD5"/>
            </a:gs>
            <a:gs pos="100000">
              <a:srgbClr val="92BC81"/>
            </a:gs>
          </a:gsLst>
          <a:lin ang="5400012" scaled="0"/>
        </a:gradFill>
      </p:bgPr>
    </p:bg>
    <p:spTree>
      <p:nvGrpSpPr>
        <p:cNvPr id="197" name="Shape 197"/>
        <p:cNvGrpSpPr/>
        <p:nvPr/>
      </p:nvGrpSpPr>
      <p:grpSpPr>
        <a:xfrm>
          <a:off x="0" y="0"/>
          <a:ext cx="0" cy="0"/>
          <a:chOff x="0" y="0"/>
          <a:chExt cx="0" cy="0"/>
        </a:xfrm>
      </p:grpSpPr>
      <p:pic>
        <p:nvPicPr>
          <p:cNvPr id="198" name="Google Shape;198;p31"/>
          <p:cNvPicPr preferRelativeResize="0"/>
          <p:nvPr/>
        </p:nvPicPr>
        <p:blipFill>
          <a:blip r:embed="rId3">
            <a:alphaModFix/>
          </a:blip>
          <a:stretch>
            <a:fillRect/>
          </a:stretch>
        </p:blipFill>
        <p:spPr>
          <a:xfrm>
            <a:off x="3910075" y="152400"/>
            <a:ext cx="2884226" cy="1109325"/>
          </a:xfrm>
          <a:prstGeom prst="rect">
            <a:avLst/>
          </a:prstGeom>
          <a:noFill/>
          <a:ln>
            <a:noFill/>
          </a:ln>
        </p:spPr>
      </p:pic>
      <p:pic>
        <p:nvPicPr>
          <p:cNvPr id="199" name="Google Shape;199;p31"/>
          <p:cNvPicPr preferRelativeResize="0"/>
          <p:nvPr/>
        </p:nvPicPr>
        <p:blipFill rotWithShape="1">
          <a:blip r:embed="rId4">
            <a:alphaModFix/>
          </a:blip>
          <a:srcRect b="0" l="0" r="0" t="0"/>
          <a:stretch/>
        </p:blipFill>
        <p:spPr>
          <a:xfrm>
            <a:off x="4445075" y="1478725"/>
            <a:ext cx="4958248" cy="3664776"/>
          </a:xfrm>
          <a:prstGeom prst="rect">
            <a:avLst/>
          </a:prstGeom>
          <a:noFill/>
          <a:ln>
            <a:noFill/>
          </a:ln>
        </p:spPr>
      </p:pic>
      <p:pic>
        <p:nvPicPr>
          <p:cNvPr id="200" name="Google Shape;200;p31"/>
          <p:cNvPicPr preferRelativeResize="0"/>
          <p:nvPr/>
        </p:nvPicPr>
        <p:blipFill rotWithShape="1">
          <a:blip r:embed="rId5">
            <a:alphaModFix/>
          </a:blip>
          <a:srcRect b="7403" l="0" r="0" t="7395"/>
          <a:stretch/>
        </p:blipFill>
        <p:spPr>
          <a:xfrm>
            <a:off x="2349876" y="1553938"/>
            <a:ext cx="1835873" cy="2035625"/>
          </a:xfrm>
          <a:prstGeom prst="rect">
            <a:avLst/>
          </a:prstGeom>
          <a:noFill/>
          <a:ln>
            <a:noFill/>
          </a:ln>
        </p:spPr>
      </p:pic>
      <p:pic>
        <p:nvPicPr>
          <p:cNvPr id="201" name="Google Shape;201;p31"/>
          <p:cNvPicPr preferRelativeResize="0"/>
          <p:nvPr/>
        </p:nvPicPr>
        <p:blipFill rotWithShape="1">
          <a:blip r:embed="rId6">
            <a:alphaModFix/>
          </a:blip>
          <a:srcRect b="7403" l="0" r="0" t="7395"/>
          <a:stretch/>
        </p:blipFill>
        <p:spPr>
          <a:xfrm>
            <a:off x="-44012" y="2423962"/>
            <a:ext cx="2393898" cy="2719549"/>
          </a:xfrm>
          <a:prstGeom prst="rect">
            <a:avLst/>
          </a:prstGeom>
          <a:noFill/>
          <a:ln>
            <a:noFill/>
          </a:ln>
        </p:spPr>
      </p:pic>
      <p:pic>
        <p:nvPicPr>
          <p:cNvPr id="202" name="Google Shape;202;p31"/>
          <p:cNvPicPr preferRelativeResize="0"/>
          <p:nvPr/>
        </p:nvPicPr>
        <p:blipFill rotWithShape="1">
          <a:blip r:embed="rId7">
            <a:alphaModFix/>
          </a:blip>
          <a:srcRect b="7403" l="0" r="0" t="7395"/>
          <a:stretch/>
        </p:blipFill>
        <p:spPr>
          <a:xfrm>
            <a:off x="2349887" y="0"/>
            <a:ext cx="1396101" cy="1586048"/>
          </a:xfrm>
          <a:prstGeom prst="rect">
            <a:avLst/>
          </a:prstGeom>
          <a:noFill/>
          <a:ln>
            <a:noFill/>
          </a:ln>
        </p:spPr>
      </p:pic>
      <p:pic>
        <p:nvPicPr>
          <p:cNvPr id="203" name="Google Shape;203;p31"/>
          <p:cNvPicPr preferRelativeResize="0"/>
          <p:nvPr/>
        </p:nvPicPr>
        <p:blipFill rotWithShape="1">
          <a:blip r:embed="rId8">
            <a:alphaModFix/>
          </a:blip>
          <a:srcRect b="7403" l="0" r="0" t="7395"/>
          <a:stretch/>
        </p:blipFill>
        <p:spPr>
          <a:xfrm>
            <a:off x="0" y="0"/>
            <a:ext cx="2349876" cy="2669517"/>
          </a:xfrm>
          <a:prstGeom prst="rect">
            <a:avLst/>
          </a:prstGeom>
          <a:noFill/>
          <a:ln>
            <a:noFill/>
          </a:ln>
        </p:spPr>
      </p:pic>
      <p:sp>
        <p:nvSpPr>
          <p:cNvPr id="204" name="Google Shape;204;p31"/>
          <p:cNvSpPr txBox="1"/>
          <p:nvPr/>
        </p:nvSpPr>
        <p:spPr>
          <a:xfrm>
            <a:off x="2349875" y="3589550"/>
            <a:ext cx="20952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990"/>
              <a:buFont typeface="Arial"/>
              <a:buNone/>
            </a:pPr>
            <a:r>
              <a:rPr b="1" lang="en" sz="2400">
                <a:solidFill>
                  <a:srgbClr val="38761D"/>
                </a:solidFill>
                <a:latin typeface="Merriweather"/>
                <a:ea typeface="Merriweather"/>
                <a:cs typeface="Merriweather"/>
                <a:sym typeface="Merriweather"/>
              </a:rPr>
              <a:t>CQSB: Valcartier </a:t>
            </a:r>
            <a:br>
              <a:rPr b="1" lang="en" sz="2400">
                <a:solidFill>
                  <a:srgbClr val="38761D"/>
                </a:solidFill>
                <a:latin typeface="Merriweather"/>
                <a:ea typeface="Merriweather"/>
                <a:cs typeface="Merriweather"/>
                <a:sym typeface="Merriweather"/>
              </a:rPr>
            </a:br>
            <a:r>
              <a:rPr b="1" lang="en" sz="2400">
                <a:solidFill>
                  <a:srgbClr val="38761D"/>
                </a:solidFill>
                <a:latin typeface="Merriweather"/>
                <a:ea typeface="Merriweather"/>
                <a:cs typeface="Merriweather"/>
                <a:sym typeface="Merriweather"/>
              </a:rPr>
              <a:t>CLC</a:t>
            </a:r>
            <a:endParaRPr b="1" sz="2400">
              <a:solidFill>
                <a:srgbClr val="38761D"/>
              </a:solidFill>
              <a:latin typeface="Merriweather"/>
              <a:ea typeface="Merriweather"/>
              <a:cs typeface="Merriweather"/>
              <a:sym typeface="Merriweather"/>
            </a:endParaRPr>
          </a:p>
        </p:txBody>
      </p:sp>
      <p:sp>
        <p:nvSpPr>
          <p:cNvPr id="205" name="Google Shape;205;p31"/>
          <p:cNvSpPr txBox="1"/>
          <p:nvPr/>
        </p:nvSpPr>
        <p:spPr>
          <a:xfrm>
            <a:off x="7047800" y="213950"/>
            <a:ext cx="19602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rgbClr val="38761D"/>
                </a:solidFill>
                <a:latin typeface="Merriweather"/>
                <a:ea typeface="Merriweather"/>
                <a:cs typeface="Merriweather"/>
                <a:sym typeface="Merriweather"/>
              </a:rPr>
              <a:t>RSB: </a:t>
            </a:r>
            <a:br>
              <a:rPr b="1" lang="en" sz="2400">
                <a:solidFill>
                  <a:srgbClr val="38761D"/>
                </a:solidFill>
                <a:latin typeface="Merriweather"/>
                <a:ea typeface="Merriweather"/>
                <a:cs typeface="Merriweather"/>
                <a:sym typeface="Merriweather"/>
              </a:rPr>
            </a:br>
            <a:r>
              <a:rPr b="1" lang="en" sz="2400">
                <a:solidFill>
                  <a:srgbClr val="38761D"/>
                </a:solidFill>
                <a:latin typeface="Merriweather"/>
                <a:ea typeface="Merriweather"/>
                <a:cs typeface="Merriweather"/>
                <a:sym typeface="Merriweather"/>
              </a:rPr>
              <a:t>Richelieu Valley CLC </a:t>
            </a:r>
            <a:endParaRPr b="1" sz="2400">
              <a:solidFill>
                <a:srgbClr val="38761D"/>
              </a:solidFill>
              <a:latin typeface="Merriweather"/>
              <a:ea typeface="Merriweather"/>
              <a:cs typeface="Merriweather"/>
              <a:sym typeface="Merriweather"/>
            </a:endParaRPr>
          </a:p>
          <a:p>
            <a:pPr indent="0" lvl="0" marL="0" rtl="0" algn="l">
              <a:spcBef>
                <a:spcPts val="0"/>
              </a:spcBef>
              <a:spcAft>
                <a:spcPts val="0"/>
              </a:spcAft>
              <a:buClr>
                <a:schemeClr val="dk1"/>
              </a:buClr>
              <a:buSzPts val="1100"/>
              <a:buFont typeface="Arial"/>
              <a:buNone/>
            </a:pPr>
            <a:r>
              <a:t/>
            </a:r>
            <a:endParaRPr b="1" sz="2400">
              <a:latin typeface="Merriweather"/>
              <a:ea typeface="Merriweather"/>
              <a:cs typeface="Merriweather"/>
              <a:sym typeface="Merriweathe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CECD5"/>
            </a:gs>
            <a:gs pos="100000">
              <a:srgbClr val="92BC81"/>
            </a:gs>
          </a:gsLst>
          <a:lin ang="5400012" scaled="0"/>
        </a:gradFill>
      </p:bgPr>
    </p:bg>
    <p:spTree>
      <p:nvGrpSpPr>
        <p:cNvPr id="209" name="Shape 209"/>
        <p:cNvGrpSpPr/>
        <p:nvPr/>
      </p:nvGrpSpPr>
      <p:grpSpPr>
        <a:xfrm>
          <a:off x="0" y="0"/>
          <a:ext cx="0" cy="0"/>
          <a:chOff x="0" y="0"/>
          <a:chExt cx="0" cy="0"/>
        </a:xfrm>
      </p:grpSpPr>
      <p:sp>
        <p:nvSpPr>
          <p:cNvPr id="210" name="Google Shape;210;p32"/>
          <p:cNvSpPr txBox="1"/>
          <p:nvPr>
            <p:ph type="title"/>
          </p:nvPr>
        </p:nvSpPr>
        <p:spPr>
          <a:xfrm>
            <a:off x="6036550" y="228600"/>
            <a:ext cx="259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400">
                <a:solidFill>
                  <a:srgbClr val="38761D"/>
                </a:solidFill>
                <a:latin typeface="Merriweather"/>
                <a:ea typeface="Merriweather"/>
                <a:cs typeface="Merriweather"/>
                <a:sym typeface="Merriweather"/>
              </a:rPr>
              <a:t>Art Project </a:t>
            </a:r>
            <a:endParaRPr b="1" sz="2400">
              <a:solidFill>
                <a:srgbClr val="38761D"/>
              </a:solidFill>
              <a:latin typeface="Merriweather"/>
              <a:ea typeface="Merriweather"/>
              <a:cs typeface="Merriweather"/>
              <a:sym typeface="Merriweather"/>
            </a:endParaRPr>
          </a:p>
          <a:p>
            <a:pPr indent="0" lvl="0" marL="0" rtl="0" algn="l">
              <a:spcBef>
                <a:spcPts val="0"/>
              </a:spcBef>
              <a:spcAft>
                <a:spcPts val="0"/>
              </a:spcAft>
              <a:buSzPts val="990"/>
              <a:buNone/>
            </a:pPr>
            <a:r>
              <a:t/>
            </a:r>
            <a:endParaRPr b="1" sz="2400">
              <a:solidFill>
                <a:srgbClr val="38761D"/>
              </a:solidFill>
              <a:latin typeface="Merriweather"/>
              <a:ea typeface="Merriweather"/>
              <a:cs typeface="Merriweather"/>
              <a:sym typeface="Merriweather"/>
            </a:endParaRPr>
          </a:p>
          <a:p>
            <a:pPr indent="0" lvl="0" marL="0" rtl="0" algn="l">
              <a:spcBef>
                <a:spcPts val="0"/>
              </a:spcBef>
              <a:spcAft>
                <a:spcPts val="0"/>
              </a:spcAft>
              <a:buSzPts val="990"/>
              <a:buNone/>
            </a:pPr>
            <a:r>
              <a:rPr b="1" lang="en" sz="2400">
                <a:solidFill>
                  <a:srgbClr val="38761D"/>
                </a:solidFill>
                <a:latin typeface="Merriweather"/>
                <a:ea typeface="Merriweather"/>
                <a:cs typeface="Merriweather"/>
                <a:sym typeface="Merriweather"/>
              </a:rPr>
              <a:t>CQSB: Thetford Mines CLC</a:t>
            </a:r>
            <a:endParaRPr b="1" sz="2400">
              <a:solidFill>
                <a:srgbClr val="38761D"/>
              </a:solidFill>
              <a:latin typeface="Merriweather"/>
              <a:ea typeface="Merriweather"/>
              <a:cs typeface="Merriweather"/>
              <a:sym typeface="Merriweather"/>
            </a:endParaRPr>
          </a:p>
        </p:txBody>
      </p:sp>
      <p:pic>
        <p:nvPicPr>
          <p:cNvPr id="211" name="Google Shape;211;p32"/>
          <p:cNvPicPr preferRelativeResize="0"/>
          <p:nvPr/>
        </p:nvPicPr>
        <p:blipFill rotWithShape="1">
          <a:blip r:embed="rId3">
            <a:alphaModFix/>
          </a:blip>
          <a:srcRect b="10069" l="0" r="0" t="10077"/>
          <a:stretch/>
        </p:blipFill>
        <p:spPr>
          <a:xfrm>
            <a:off x="4465575" y="2148900"/>
            <a:ext cx="5591501" cy="3145225"/>
          </a:xfrm>
          <a:prstGeom prst="rect">
            <a:avLst/>
          </a:prstGeom>
          <a:noFill/>
          <a:ln>
            <a:noFill/>
          </a:ln>
        </p:spPr>
      </p:pic>
      <p:pic>
        <p:nvPicPr>
          <p:cNvPr id="212" name="Google Shape;212;p32"/>
          <p:cNvPicPr preferRelativeResize="0"/>
          <p:nvPr/>
        </p:nvPicPr>
        <p:blipFill rotWithShape="1">
          <a:blip r:embed="rId4">
            <a:alphaModFix/>
          </a:blip>
          <a:srcRect b="7366" l="0" r="0" t="7374"/>
          <a:stretch/>
        </p:blipFill>
        <p:spPr>
          <a:xfrm>
            <a:off x="3133400" y="-87795"/>
            <a:ext cx="2531250" cy="2875582"/>
          </a:xfrm>
          <a:prstGeom prst="rect">
            <a:avLst/>
          </a:prstGeom>
          <a:noFill/>
          <a:ln>
            <a:noFill/>
          </a:ln>
        </p:spPr>
      </p:pic>
      <p:pic>
        <p:nvPicPr>
          <p:cNvPr id="213" name="Google Shape;213;p32"/>
          <p:cNvPicPr preferRelativeResize="0"/>
          <p:nvPr/>
        </p:nvPicPr>
        <p:blipFill rotWithShape="1">
          <a:blip r:embed="rId5">
            <a:alphaModFix/>
          </a:blip>
          <a:srcRect b="7366" l="0" r="0" t="7374"/>
          <a:stretch/>
        </p:blipFill>
        <p:spPr>
          <a:xfrm>
            <a:off x="-28150" y="-2"/>
            <a:ext cx="3161550" cy="3591650"/>
          </a:xfrm>
          <a:prstGeom prst="rect">
            <a:avLst/>
          </a:prstGeom>
          <a:noFill/>
          <a:ln>
            <a:noFill/>
          </a:ln>
        </p:spPr>
      </p:pic>
      <p:pic>
        <p:nvPicPr>
          <p:cNvPr id="214" name="Google Shape;214;p32"/>
          <p:cNvPicPr preferRelativeResize="0"/>
          <p:nvPr/>
        </p:nvPicPr>
        <p:blipFill>
          <a:blip r:embed="rId6">
            <a:alphaModFix/>
          </a:blip>
          <a:stretch>
            <a:fillRect/>
          </a:stretch>
        </p:blipFill>
        <p:spPr>
          <a:xfrm>
            <a:off x="2384200" y="2722375"/>
            <a:ext cx="3429000" cy="2571750"/>
          </a:xfrm>
          <a:prstGeom prst="rect">
            <a:avLst/>
          </a:prstGeom>
          <a:noFill/>
          <a:ln>
            <a:noFill/>
          </a:ln>
        </p:spPr>
      </p:pic>
      <p:pic>
        <p:nvPicPr>
          <p:cNvPr id="215" name="Google Shape;215;p32"/>
          <p:cNvPicPr preferRelativeResize="0"/>
          <p:nvPr/>
        </p:nvPicPr>
        <p:blipFill rotWithShape="1">
          <a:blip r:embed="rId7">
            <a:alphaModFix/>
          </a:blip>
          <a:srcRect b="7403" l="0" r="0" t="7395"/>
          <a:stretch/>
        </p:blipFill>
        <p:spPr>
          <a:xfrm>
            <a:off x="-28150" y="2722375"/>
            <a:ext cx="2597700" cy="28755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CECD5"/>
            </a:gs>
            <a:gs pos="100000">
              <a:srgbClr val="92BC81"/>
            </a:gs>
          </a:gsLst>
          <a:lin ang="5400012" scaled="0"/>
        </a:gradFill>
      </p:bgPr>
    </p:bg>
    <p:spTree>
      <p:nvGrpSpPr>
        <p:cNvPr id="219" name="Shape 219"/>
        <p:cNvGrpSpPr/>
        <p:nvPr/>
      </p:nvGrpSpPr>
      <p:grpSpPr>
        <a:xfrm>
          <a:off x="0" y="0"/>
          <a:ext cx="0" cy="0"/>
          <a:chOff x="0" y="0"/>
          <a:chExt cx="0" cy="0"/>
        </a:xfrm>
      </p:grpSpPr>
      <p:sp>
        <p:nvSpPr>
          <p:cNvPr id="220" name="Google Shape;220;p3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400">
                <a:solidFill>
                  <a:srgbClr val="38761D"/>
                </a:solidFill>
                <a:latin typeface="Merriweather"/>
                <a:ea typeface="Merriweather"/>
                <a:cs typeface="Merriweather"/>
                <a:sym typeface="Merriweather"/>
              </a:rPr>
              <a:t>Examples of Programs in </a:t>
            </a:r>
            <a:r>
              <a:rPr b="1" lang="en" sz="2400">
                <a:solidFill>
                  <a:srgbClr val="38761D"/>
                </a:solidFill>
                <a:latin typeface="Merriweather"/>
                <a:ea typeface="Merriweather"/>
                <a:cs typeface="Merriweather"/>
                <a:sym typeface="Merriweather"/>
              </a:rPr>
              <a:t>our</a:t>
            </a:r>
            <a:r>
              <a:rPr b="1" lang="en" sz="2400">
                <a:solidFill>
                  <a:srgbClr val="38761D"/>
                </a:solidFill>
                <a:latin typeface="Merriweather"/>
                <a:ea typeface="Merriweather"/>
                <a:cs typeface="Merriweather"/>
                <a:sym typeface="Merriweather"/>
              </a:rPr>
              <a:t> CLC </a:t>
            </a:r>
            <a:endParaRPr b="1" sz="2400">
              <a:solidFill>
                <a:srgbClr val="38761D"/>
              </a:solidFill>
              <a:latin typeface="Merriweather"/>
              <a:ea typeface="Merriweather"/>
              <a:cs typeface="Merriweather"/>
              <a:sym typeface="Merriweather"/>
            </a:endParaRPr>
          </a:p>
        </p:txBody>
      </p:sp>
      <p:sp>
        <p:nvSpPr>
          <p:cNvPr id="221" name="Google Shape;221;p3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CECD5"/>
            </a:gs>
            <a:gs pos="100000">
              <a:srgbClr val="92BC81"/>
            </a:gs>
          </a:gsLst>
          <a:lin ang="5400012" scaled="0"/>
        </a:gradFill>
      </p:bgPr>
    </p:bg>
    <p:spTree>
      <p:nvGrpSpPr>
        <p:cNvPr id="76" name="Shape 76"/>
        <p:cNvGrpSpPr/>
        <p:nvPr/>
      </p:nvGrpSpPr>
      <p:grpSpPr>
        <a:xfrm>
          <a:off x="0" y="0"/>
          <a:ext cx="0" cy="0"/>
          <a:chOff x="0" y="0"/>
          <a:chExt cx="0" cy="0"/>
        </a:xfrm>
      </p:grpSpPr>
      <p:sp>
        <p:nvSpPr>
          <p:cNvPr id="77" name="Google Shape;77;p16"/>
          <p:cNvSpPr txBox="1"/>
          <p:nvPr>
            <p:ph idx="1" type="subTitle"/>
          </p:nvPr>
        </p:nvSpPr>
        <p:spPr>
          <a:xfrm>
            <a:off x="311700" y="858800"/>
            <a:ext cx="8520600" cy="3668700"/>
          </a:xfrm>
          <a:prstGeom prst="rect">
            <a:avLst/>
          </a:prstGeom>
          <a:ln cap="flat" cmpd="sng" w="9525">
            <a:solidFill>
              <a:srgbClr val="FFFFFF"/>
            </a:solidFill>
            <a:prstDash val="solid"/>
            <a:round/>
            <a:headEnd len="sm" w="sm" type="none"/>
            <a:tailEnd len="sm" w="sm" type="none"/>
          </a:ln>
        </p:spPr>
        <p:txBody>
          <a:bodyPr anchorCtr="0" anchor="t" bIns="91425" lIns="91425" spcFirstLastPara="1" rIns="91425" wrap="square" tIns="91425">
            <a:normAutofit fontScale="92500" lnSpcReduction="10000"/>
          </a:bodyPr>
          <a:lstStyle/>
          <a:p>
            <a:pPr indent="0" lvl="0" marL="0" rtl="0" algn="ctr">
              <a:spcBef>
                <a:spcPts val="0"/>
              </a:spcBef>
              <a:spcAft>
                <a:spcPts val="0"/>
              </a:spcAft>
              <a:buClr>
                <a:schemeClr val="dk1"/>
              </a:buClr>
              <a:buSzPct val="45759"/>
              <a:buFont typeface="Arial"/>
              <a:buNone/>
            </a:pPr>
            <a:r>
              <a:rPr lang="en" sz="2403">
                <a:solidFill>
                  <a:srgbClr val="38761D"/>
                </a:solidFill>
                <a:latin typeface="Avenir"/>
                <a:ea typeface="Avenir"/>
                <a:cs typeface="Avenir"/>
                <a:sym typeface="Avenir"/>
              </a:rPr>
              <a:t>A community school is not just another program being imposed on a school. It embodies a way of thinking and acting that recognizes the historic central role of schools in our communities — and the power of working together for a common good.</a:t>
            </a:r>
            <a:endParaRPr sz="2403">
              <a:solidFill>
                <a:srgbClr val="38761D"/>
              </a:solidFill>
              <a:latin typeface="Avenir"/>
              <a:ea typeface="Avenir"/>
              <a:cs typeface="Avenir"/>
              <a:sym typeface="Avenir"/>
            </a:endParaRPr>
          </a:p>
          <a:p>
            <a:pPr indent="0" lvl="0" marL="0" rtl="0" algn="ctr">
              <a:spcBef>
                <a:spcPts val="0"/>
              </a:spcBef>
              <a:spcAft>
                <a:spcPts val="0"/>
              </a:spcAft>
              <a:buClr>
                <a:schemeClr val="dk1"/>
              </a:buClr>
              <a:buSzPct val="57575"/>
              <a:buFont typeface="Arial"/>
              <a:buNone/>
            </a:pPr>
            <a:r>
              <a:t/>
            </a:r>
            <a:endParaRPr sz="1910">
              <a:solidFill>
                <a:srgbClr val="38761D"/>
              </a:solidFill>
              <a:latin typeface="Avenir"/>
              <a:ea typeface="Avenir"/>
              <a:cs typeface="Avenir"/>
              <a:sym typeface="Avenir"/>
            </a:endParaRPr>
          </a:p>
          <a:p>
            <a:pPr indent="0" lvl="0" marL="0" rtl="0" algn="ctr">
              <a:spcBef>
                <a:spcPts val="0"/>
              </a:spcBef>
              <a:spcAft>
                <a:spcPts val="0"/>
              </a:spcAft>
              <a:buClr>
                <a:schemeClr val="dk1"/>
              </a:buClr>
              <a:buSzPct val="45759"/>
              <a:buFont typeface="Arial"/>
              <a:buNone/>
            </a:pPr>
            <a:r>
              <a:rPr lang="en" sz="2403">
                <a:solidFill>
                  <a:srgbClr val="38761D"/>
                </a:solidFill>
                <a:latin typeface="Avenir"/>
                <a:ea typeface="Avenir"/>
                <a:cs typeface="Avenir"/>
                <a:sym typeface="Avenir"/>
              </a:rPr>
              <a:t>Educating our children, yes, but also strengthening our families and communities so that, in turn, they can help make our schools even stronger and our children even more successful.</a:t>
            </a:r>
            <a:br>
              <a:rPr lang="en" sz="1910">
                <a:solidFill>
                  <a:srgbClr val="38761D"/>
                </a:solidFill>
                <a:latin typeface="Avenir"/>
                <a:ea typeface="Avenir"/>
                <a:cs typeface="Avenir"/>
                <a:sym typeface="Avenir"/>
              </a:rPr>
            </a:br>
            <a:endParaRPr sz="1710">
              <a:solidFill>
                <a:srgbClr val="38761D"/>
              </a:solidFill>
              <a:latin typeface="Avenir"/>
              <a:ea typeface="Avenir"/>
              <a:cs typeface="Avenir"/>
              <a:sym typeface="Avenir"/>
            </a:endParaRPr>
          </a:p>
          <a:p>
            <a:pPr indent="0" lvl="0" marL="0" rtl="0" algn="ctr">
              <a:spcBef>
                <a:spcPts val="0"/>
              </a:spcBef>
              <a:spcAft>
                <a:spcPts val="0"/>
              </a:spcAft>
              <a:buClr>
                <a:schemeClr val="dk1"/>
              </a:buClr>
              <a:buSzPct val="64307"/>
              <a:buFont typeface="Arial"/>
              <a:buNone/>
            </a:pPr>
            <a:r>
              <a:rPr lang="en" sz="1710">
                <a:solidFill>
                  <a:srgbClr val="38761D"/>
                </a:solidFill>
                <a:latin typeface="Avenir"/>
                <a:ea typeface="Avenir"/>
                <a:cs typeface="Avenir"/>
                <a:sym typeface="Avenir"/>
              </a:rPr>
              <a:t>- Ira Harkavy and Martin J. Blank</a:t>
            </a:r>
            <a:br>
              <a:rPr lang="en" sz="1710">
                <a:solidFill>
                  <a:srgbClr val="38761D"/>
                </a:solidFill>
                <a:latin typeface="Avenir"/>
                <a:ea typeface="Avenir"/>
                <a:cs typeface="Avenir"/>
                <a:sym typeface="Avenir"/>
              </a:rPr>
            </a:br>
            <a:r>
              <a:rPr lang="en" sz="1061">
                <a:solidFill>
                  <a:srgbClr val="38761D"/>
                </a:solidFill>
                <a:latin typeface="Avenir"/>
                <a:ea typeface="Avenir"/>
                <a:cs typeface="Avenir"/>
                <a:sym typeface="Avenir"/>
              </a:rPr>
              <a:t>“A Vision of Learning That Goes Beyond Testing”</a:t>
            </a:r>
            <a:endParaRPr sz="1061">
              <a:solidFill>
                <a:srgbClr val="38761D"/>
              </a:solidFill>
              <a:latin typeface="Avenir"/>
              <a:ea typeface="Avenir"/>
              <a:cs typeface="Avenir"/>
              <a:sym typeface="Avenir"/>
            </a:endParaRPr>
          </a:p>
          <a:p>
            <a:pPr indent="0" lvl="0" marL="0" rtl="0" algn="ctr">
              <a:spcBef>
                <a:spcPts val="0"/>
              </a:spcBef>
              <a:spcAft>
                <a:spcPts val="0"/>
              </a:spcAft>
              <a:buClr>
                <a:schemeClr val="dk1"/>
              </a:buClr>
              <a:buSzPct val="103589"/>
              <a:buFont typeface="Arial"/>
              <a:buNone/>
            </a:pPr>
            <a:r>
              <a:rPr lang="en" sz="1061">
                <a:solidFill>
                  <a:srgbClr val="38761D"/>
                </a:solidFill>
                <a:latin typeface="Avenir"/>
                <a:ea typeface="Avenir"/>
                <a:cs typeface="Avenir"/>
                <a:sym typeface="Avenir"/>
              </a:rPr>
              <a:t>(Education Week, April 17, 2002) </a:t>
            </a:r>
            <a:endParaRPr sz="1061">
              <a:solidFill>
                <a:srgbClr val="38761D"/>
              </a:solidFill>
              <a:latin typeface="Avenir"/>
              <a:ea typeface="Avenir"/>
              <a:cs typeface="Avenir"/>
              <a:sym typeface="Avenir"/>
            </a:endParaRPr>
          </a:p>
          <a:p>
            <a:pPr indent="0" lvl="0" marL="0" rtl="0" algn="ctr">
              <a:spcBef>
                <a:spcPts val="0"/>
              </a:spcBef>
              <a:spcAft>
                <a:spcPts val="0"/>
              </a:spcAft>
              <a:buNone/>
            </a:pPr>
            <a:r>
              <a:t/>
            </a:r>
            <a:endParaRPr>
              <a:highlight>
                <a:srgbClr val="F8F8F8"/>
              </a:high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CECD5"/>
            </a:gs>
            <a:gs pos="100000">
              <a:srgbClr val="92BC81"/>
            </a:gs>
          </a:gsLst>
          <a:lin ang="5400012" scaled="0"/>
        </a:gradFill>
      </p:bgPr>
    </p:bg>
    <p:spTree>
      <p:nvGrpSpPr>
        <p:cNvPr id="225" name="Shape 225"/>
        <p:cNvGrpSpPr/>
        <p:nvPr/>
      </p:nvGrpSpPr>
      <p:grpSpPr>
        <a:xfrm>
          <a:off x="0" y="0"/>
          <a:ext cx="0" cy="0"/>
          <a:chOff x="0" y="0"/>
          <a:chExt cx="0" cy="0"/>
        </a:xfrm>
      </p:grpSpPr>
      <p:sp>
        <p:nvSpPr>
          <p:cNvPr id="226" name="Google Shape;226;p3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400">
                <a:solidFill>
                  <a:srgbClr val="38761D"/>
                </a:solidFill>
                <a:latin typeface="Merriweather"/>
                <a:ea typeface="Merriweather"/>
                <a:cs typeface="Merriweather"/>
                <a:sym typeface="Merriweather"/>
              </a:rPr>
              <a:t>In-class Examples of CLC </a:t>
            </a:r>
            <a:r>
              <a:rPr b="1" lang="en" sz="2400">
                <a:solidFill>
                  <a:srgbClr val="38761D"/>
                </a:solidFill>
                <a:latin typeface="Merriweather"/>
                <a:ea typeface="Merriweather"/>
                <a:cs typeface="Merriweather"/>
                <a:sym typeface="Merriweather"/>
              </a:rPr>
              <a:t>activities from our CLC</a:t>
            </a:r>
            <a:endParaRPr b="1" sz="2400">
              <a:solidFill>
                <a:srgbClr val="38761D"/>
              </a:solidFill>
              <a:latin typeface="Merriweather"/>
              <a:ea typeface="Merriweather"/>
              <a:cs typeface="Merriweather"/>
              <a:sym typeface="Merriweather"/>
            </a:endParaRPr>
          </a:p>
        </p:txBody>
      </p:sp>
      <p:sp>
        <p:nvSpPr>
          <p:cNvPr id="227" name="Google Shape;227;p3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CECD5"/>
            </a:gs>
            <a:gs pos="100000">
              <a:srgbClr val="92BC81"/>
            </a:gs>
          </a:gsLst>
          <a:lin ang="5400012" scaled="0"/>
        </a:gradFill>
      </p:bgPr>
    </p:bg>
    <p:spTree>
      <p:nvGrpSpPr>
        <p:cNvPr id="231" name="Shape 231"/>
        <p:cNvGrpSpPr/>
        <p:nvPr/>
      </p:nvGrpSpPr>
      <p:grpSpPr>
        <a:xfrm>
          <a:off x="0" y="0"/>
          <a:ext cx="0" cy="0"/>
          <a:chOff x="0" y="0"/>
          <a:chExt cx="0" cy="0"/>
        </a:xfrm>
      </p:grpSpPr>
      <p:sp>
        <p:nvSpPr>
          <p:cNvPr id="232" name="Google Shape;232;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38761D"/>
                </a:solidFill>
                <a:latin typeface="Merriweather"/>
                <a:ea typeface="Merriweather"/>
                <a:cs typeface="Merriweather"/>
                <a:sym typeface="Merriweather"/>
              </a:rPr>
              <a:t>Student life (after school </a:t>
            </a:r>
            <a:r>
              <a:rPr b="1" lang="en">
                <a:solidFill>
                  <a:srgbClr val="38761D"/>
                </a:solidFill>
                <a:latin typeface="Merriweather"/>
                <a:ea typeface="Merriweather"/>
                <a:cs typeface="Merriweather"/>
                <a:sym typeface="Merriweather"/>
              </a:rPr>
              <a:t>activities</a:t>
            </a:r>
            <a:r>
              <a:rPr b="1" lang="en">
                <a:solidFill>
                  <a:srgbClr val="38761D"/>
                </a:solidFill>
                <a:latin typeface="Merriweather"/>
                <a:ea typeface="Merriweather"/>
                <a:cs typeface="Merriweather"/>
                <a:sym typeface="Merriweather"/>
              </a:rPr>
              <a:t>) in our CLC</a:t>
            </a:r>
            <a:endParaRPr b="1">
              <a:solidFill>
                <a:srgbClr val="38761D"/>
              </a:solidFill>
              <a:latin typeface="Merriweather"/>
              <a:ea typeface="Merriweather"/>
              <a:cs typeface="Merriweather"/>
              <a:sym typeface="Merriweather"/>
            </a:endParaRPr>
          </a:p>
        </p:txBody>
      </p:sp>
      <p:sp>
        <p:nvSpPr>
          <p:cNvPr id="233" name="Google Shape;233;p35"/>
          <p:cNvSpPr txBox="1"/>
          <p:nvPr>
            <p:ph idx="1" type="body"/>
          </p:nvPr>
        </p:nvSpPr>
        <p:spPr>
          <a:xfrm>
            <a:off x="311700" y="1152475"/>
            <a:ext cx="41850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34" name="Google Shape;234;p35"/>
          <p:cNvSpPr txBox="1"/>
          <p:nvPr/>
        </p:nvSpPr>
        <p:spPr>
          <a:xfrm>
            <a:off x="1602075" y="2444850"/>
            <a:ext cx="6412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CECD5"/>
            </a:gs>
            <a:gs pos="100000">
              <a:srgbClr val="92BC81"/>
            </a:gs>
          </a:gsLst>
          <a:path path="circle">
            <a:fillToRect b="50%" l="50%" r="50%" t="50%"/>
          </a:path>
          <a:tileRect/>
        </a:gradFill>
      </p:bgPr>
    </p:bg>
    <p:spTree>
      <p:nvGrpSpPr>
        <p:cNvPr id="238" name="Shape 238"/>
        <p:cNvGrpSpPr/>
        <p:nvPr/>
      </p:nvGrpSpPr>
      <p:grpSpPr>
        <a:xfrm>
          <a:off x="0" y="0"/>
          <a:ext cx="0" cy="0"/>
          <a:chOff x="0" y="0"/>
          <a:chExt cx="0" cy="0"/>
        </a:xfrm>
      </p:grpSpPr>
      <p:sp>
        <p:nvSpPr>
          <p:cNvPr id="239" name="Google Shape;239;p36"/>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b="1" lang="en" sz="2400">
                <a:solidFill>
                  <a:srgbClr val="38761D"/>
                </a:solidFill>
                <a:latin typeface="Merriweather"/>
                <a:ea typeface="Merriweather"/>
                <a:cs typeface="Merriweather"/>
                <a:sym typeface="Merriweather"/>
              </a:rPr>
              <a:t>Families</a:t>
            </a:r>
            <a:r>
              <a:rPr b="1" lang="en" sz="2400">
                <a:solidFill>
                  <a:srgbClr val="38761D"/>
                </a:solidFill>
                <a:latin typeface="Merriweather"/>
                <a:ea typeface="Merriweather"/>
                <a:cs typeface="Merriweather"/>
                <a:sym typeface="Merriweather"/>
              </a:rPr>
              <a:t> and CLCs</a:t>
            </a:r>
            <a:endParaRPr b="1" sz="2400">
              <a:solidFill>
                <a:srgbClr val="38761D"/>
              </a:solidFill>
              <a:latin typeface="Merriweather"/>
              <a:ea typeface="Merriweather"/>
              <a:cs typeface="Merriweather"/>
              <a:sym typeface="Merriweather"/>
            </a:endParaRPr>
          </a:p>
        </p:txBody>
      </p:sp>
      <p:pic>
        <p:nvPicPr>
          <p:cNvPr id="240" name="Google Shape;240;p36" title="Screenshot 2025-05-05 at 6.50.38 PM.png"/>
          <p:cNvPicPr preferRelativeResize="0"/>
          <p:nvPr/>
        </p:nvPicPr>
        <p:blipFill>
          <a:blip r:embed="rId3">
            <a:alphaModFix/>
          </a:blip>
          <a:stretch>
            <a:fillRect/>
          </a:stretch>
        </p:blipFill>
        <p:spPr>
          <a:xfrm>
            <a:off x="4235139" y="-1"/>
            <a:ext cx="4908860" cy="5143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CECD5"/>
            </a:gs>
            <a:gs pos="100000">
              <a:srgbClr val="92BC81"/>
            </a:gs>
          </a:gsLst>
          <a:lin ang="5400012" scaled="0"/>
        </a:gradFill>
      </p:bgPr>
    </p:bg>
    <p:spTree>
      <p:nvGrpSpPr>
        <p:cNvPr id="244" name="Shape 244"/>
        <p:cNvGrpSpPr/>
        <p:nvPr/>
      </p:nvGrpSpPr>
      <p:grpSpPr>
        <a:xfrm>
          <a:off x="0" y="0"/>
          <a:ext cx="0" cy="0"/>
          <a:chOff x="0" y="0"/>
          <a:chExt cx="0" cy="0"/>
        </a:xfrm>
      </p:grpSpPr>
      <p:sp>
        <p:nvSpPr>
          <p:cNvPr id="245" name="Google Shape;245;p37"/>
          <p:cNvSpPr txBox="1"/>
          <p:nvPr/>
        </p:nvSpPr>
        <p:spPr>
          <a:xfrm>
            <a:off x="75" y="180525"/>
            <a:ext cx="9144000" cy="559200"/>
          </a:xfrm>
          <a:prstGeom prst="rect">
            <a:avLst/>
          </a:prstGeom>
          <a:solidFill>
            <a:schemeClr val="lt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38761D"/>
                </a:solidFill>
                <a:latin typeface="Merriweather"/>
                <a:ea typeface="Merriweather"/>
                <a:cs typeface="Merriweather"/>
                <a:sym typeface="Merriweather"/>
              </a:rPr>
              <a:t>A CLC is about Partnerships</a:t>
            </a:r>
            <a:endParaRPr b="1" sz="2400">
              <a:solidFill>
                <a:srgbClr val="38761D"/>
              </a:solidFill>
              <a:latin typeface="Merriweather"/>
              <a:ea typeface="Merriweather"/>
              <a:cs typeface="Merriweather"/>
              <a:sym typeface="Merriweather"/>
            </a:endParaRPr>
          </a:p>
        </p:txBody>
      </p:sp>
      <p:sp>
        <p:nvSpPr>
          <p:cNvPr id="246" name="Google Shape;246;p37"/>
          <p:cNvSpPr txBox="1"/>
          <p:nvPr/>
        </p:nvSpPr>
        <p:spPr>
          <a:xfrm>
            <a:off x="301850" y="1113125"/>
            <a:ext cx="3852300" cy="37503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b="1" lang="en" sz="1800">
                <a:solidFill>
                  <a:srgbClr val="38761D"/>
                </a:solidFill>
                <a:latin typeface="Merriweather"/>
                <a:ea typeface="Merriweather"/>
                <a:cs typeface="Merriweather"/>
                <a:sym typeface="Merriweather"/>
              </a:rPr>
              <a:t>WE VALUE</a:t>
            </a:r>
            <a:br>
              <a:rPr b="1" lang="en" sz="1800">
                <a:solidFill>
                  <a:srgbClr val="38761D"/>
                </a:solidFill>
                <a:latin typeface="Merriweather"/>
                <a:ea typeface="Merriweather"/>
                <a:cs typeface="Merriweather"/>
                <a:sym typeface="Merriweather"/>
              </a:rPr>
            </a:br>
            <a:endParaRPr b="1" sz="1800">
              <a:solidFill>
                <a:srgbClr val="38761D"/>
              </a:solidFill>
              <a:latin typeface="Merriweather"/>
              <a:ea typeface="Merriweather"/>
              <a:cs typeface="Merriweather"/>
              <a:sym typeface="Merriweather"/>
            </a:endParaRPr>
          </a:p>
          <a:p>
            <a:pPr indent="-336550" lvl="0" marL="457200" rtl="0" algn="l">
              <a:spcBef>
                <a:spcPts val="0"/>
              </a:spcBef>
              <a:spcAft>
                <a:spcPts val="0"/>
              </a:spcAft>
              <a:buClr>
                <a:srgbClr val="38761D"/>
              </a:buClr>
              <a:buSzPts val="1700"/>
              <a:buFont typeface="Merriweather SemiBold"/>
              <a:buChar char="❖"/>
            </a:pPr>
            <a:r>
              <a:rPr lang="en" sz="1700">
                <a:solidFill>
                  <a:srgbClr val="38761D"/>
                </a:solidFill>
                <a:latin typeface="Merriweather SemiBold"/>
                <a:ea typeface="Merriweather SemiBold"/>
                <a:cs typeface="Merriweather SemiBold"/>
                <a:sym typeface="Merriweather SemiBold"/>
              </a:rPr>
              <a:t>Family Engagement</a:t>
            </a:r>
            <a:endParaRPr sz="1700">
              <a:solidFill>
                <a:srgbClr val="38761D"/>
              </a:solidFill>
              <a:latin typeface="Merriweather SemiBold"/>
              <a:ea typeface="Merriweather SemiBold"/>
              <a:cs typeface="Merriweather SemiBold"/>
              <a:sym typeface="Merriweather SemiBold"/>
            </a:endParaRPr>
          </a:p>
          <a:p>
            <a:pPr indent="-336550" lvl="0" marL="457200" rtl="0" algn="l">
              <a:spcBef>
                <a:spcPts val="1000"/>
              </a:spcBef>
              <a:spcAft>
                <a:spcPts val="0"/>
              </a:spcAft>
              <a:buClr>
                <a:srgbClr val="38761D"/>
              </a:buClr>
              <a:buSzPts val="1700"/>
              <a:buFont typeface="Merriweather SemiBold"/>
              <a:buChar char="❖"/>
            </a:pPr>
            <a:r>
              <a:rPr lang="en" sz="1700">
                <a:solidFill>
                  <a:srgbClr val="38761D"/>
                </a:solidFill>
                <a:latin typeface="Merriweather SemiBold"/>
                <a:ea typeface="Merriweather SemiBold"/>
                <a:cs typeface="Merriweather SemiBold"/>
                <a:sym typeface="Merriweather SemiBold"/>
              </a:rPr>
              <a:t>Lifelong Learning</a:t>
            </a:r>
            <a:endParaRPr sz="1700">
              <a:solidFill>
                <a:srgbClr val="38761D"/>
              </a:solidFill>
              <a:latin typeface="Merriweather SemiBold"/>
              <a:ea typeface="Merriweather SemiBold"/>
              <a:cs typeface="Merriweather SemiBold"/>
              <a:sym typeface="Merriweather SemiBold"/>
            </a:endParaRPr>
          </a:p>
          <a:p>
            <a:pPr indent="-336550" lvl="0" marL="457200" rtl="0" algn="l">
              <a:spcBef>
                <a:spcPts val="1000"/>
              </a:spcBef>
              <a:spcAft>
                <a:spcPts val="0"/>
              </a:spcAft>
              <a:buClr>
                <a:srgbClr val="38761D"/>
              </a:buClr>
              <a:buSzPts val="1700"/>
              <a:buFont typeface="Merriweather SemiBold"/>
              <a:buChar char="❖"/>
            </a:pPr>
            <a:r>
              <a:rPr lang="en" sz="1700">
                <a:solidFill>
                  <a:srgbClr val="38761D"/>
                </a:solidFill>
                <a:latin typeface="Merriweather SemiBold"/>
                <a:ea typeface="Merriweather SemiBold"/>
                <a:cs typeface="Merriweather SemiBold"/>
                <a:sym typeface="Merriweather SemiBold"/>
              </a:rPr>
              <a:t>Environmental Sustainability and Stewardship</a:t>
            </a:r>
            <a:endParaRPr sz="1700">
              <a:solidFill>
                <a:srgbClr val="38761D"/>
              </a:solidFill>
              <a:latin typeface="Merriweather SemiBold"/>
              <a:ea typeface="Merriweather SemiBold"/>
              <a:cs typeface="Merriweather SemiBold"/>
              <a:sym typeface="Merriweather SemiBold"/>
            </a:endParaRPr>
          </a:p>
          <a:p>
            <a:pPr indent="-336550" lvl="0" marL="457200" rtl="0" algn="l">
              <a:spcBef>
                <a:spcPts val="1000"/>
              </a:spcBef>
              <a:spcAft>
                <a:spcPts val="0"/>
              </a:spcAft>
              <a:buClr>
                <a:srgbClr val="38761D"/>
              </a:buClr>
              <a:buSzPts val="1700"/>
              <a:buFont typeface="Merriweather SemiBold"/>
              <a:buChar char="❖"/>
            </a:pPr>
            <a:r>
              <a:rPr lang="en" sz="1700">
                <a:solidFill>
                  <a:srgbClr val="38761D"/>
                </a:solidFill>
                <a:latin typeface="Merriweather SemiBold"/>
                <a:ea typeface="Merriweather SemiBold"/>
                <a:cs typeface="Merriweather SemiBold"/>
                <a:sym typeface="Merriweather SemiBold"/>
              </a:rPr>
              <a:t>Vibrant Communities</a:t>
            </a:r>
            <a:endParaRPr sz="1700">
              <a:solidFill>
                <a:srgbClr val="38761D"/>
              </a:solidFill>
              <a:latin typeface="Merriweather SemiBold"/>
              <a:ea typeface="Merriweather SemiBold"/>
              <a:cs typeface="Merriweather SemiBold"/>
              <a:sym typeface="Merriweather SemiBold"/>
            </a:endParaRPr>
          </a:p>
          <a:p>
            <a:pPr indent="-336550" lvl="0" marL="457200" rtl="0" algn="l">
              <a:spcBef>
                <a:spcPts val="1000"/>
              </a:spcBef>
              <a:spcAft>
                <a:spcPts val="0"/>
              </a:spcAft>
              <a:buClr>
                <a:srgbClr val="38761D"/>
              </a:buClr>
              <a:buSzPts val="1700"/>
              <a:buFont typeface="Merriweather SemiBold"/>
              <a:buChar char="❖"/>
            </a:pPr>
            <a:r>
              <a:rPr lang="en" sz="1700">
                <a:solidFill>
                  <a:srgbClr val="38761D"/>
                </a:solidFill>
                <a:latin typeface="Merriweather SemiBold"/>
                <a:ea typeface="Merriweather SemiBold"/>
                <a:cs typeface="Merriweather SemiBold"/>
                <a:sym typeface="Merriweather SemiBold"/>
              </a:rPr>
              <a:t>Parent &amp; Community Involvement</a:t>
            </a:r>
            <a:endParaRPr sz="1700">
              <a:solidFill>
                <a:srgbClr val="38761D"/>
              </a:solidFill>
              <a:latin typeface="Merriweather SemiBold"/>
              <a:ea typeface="Merriweather SemiBold"/>
              <a:cs typeface="Merriweather SemiBold"/>
              <a:sym typeface="Merriweather SemiBold"/>
            </a:endParaRPr>
          </a:p>
          <a:p>
            <a:pPr indent="-336550" lvl="0" marL="457200" rtl="0" algn="l">
              <a:spcBef>
                <a:spcPts val="1000"/>
              </a:spcBef>
              <a:spcAft>
                <a:spcPts val="1000"/>
              </a:spcAft>
              <a:buClr>
                <a:srgbClr val="38761D"/>
              </a:buClr>
              <a:buSzPts val="1700"/>
              <a:buFont typeface="Merriweather SemiBold"/>
              <a:buChar char="❖"/>
            </a:pPr>
            <a:r>
              <a:rPr lang="en" sz="1700">
                <a:solidFill>
                  <a:srgbClr val="38761D"/>
                </a:solidFill>
                <a:latin typeface="Merriweather SemiBold"/>
                <a:ea typeface="Merriweather SemiBold"/>
                <a:cs typeface="Merriweather SemiBold"/>
                <a:sym typeface="Merriweather SemiBold"/>
              </a:rPr>
              <a:t>Community Partnerships</a:t>
            </a:r>
            <a:endParaRPr sz="1800">
              <a:solidFill>
                <a:schemeClr val="dk2"/>
              </a:solidFill>
            </a:endParaRPr>
          </a:p>
        </p:txBody>
      </p:sp>
      <p:sp>
        <p:nvSpPr>
          <p:cNvPr id="247" name="Google Shape;247;p37"/>
          <p:cNvSpPr txBox="1"/>
          <p:nvPr/>
        </p:nvSpPr>
        <p:spPr>
          <a:xfrm>
            <a:off x="4521100" y="1113125"/>
            <a:ext cx="4602300" cy="358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38761D"/>
                </a:solidFill>
                <a:latin typeface="Merriweather"/>
                <a:ea typeface="Merriweather"/>
                <a:cs typeface="Merriweather"/>
                <a:sym typeface="Merriweather"/>
              </a:rPr>
              <a:t>WE WORK WITH PARTNERS TO OFFER</a:t>
            </a:r>
            <a:br>
              <a:rPr lang="en" sz="1800">
                <a:solidFill>
                  <a:srgbClr val="38761D"/>
                </a:solidFill>
                <a:latin typeface="Merriweather SemiBold"/>
                <a:ea typeface="Merriweather SemiBold"/>
                <a:cs typeface="Merriweather SemiBold"/>
                <a:sym typeface="Merriweather SemiBold"/>
              </a:rPr>
            </a:br>
            <a:endParaRPr sz="1800">
              <a:solidFill>
                <a:srgbClr val="38761D"/>
              </a:solidFill>
              <a:latin typeface="Merriweather SemiBold"/>
              <a:ea typeface="Merriweather SemiBold"/>
              <a:cs typeface="Merriweather SemiBold"/>
              <a:sym typeface="Merriweather SemiBold"/>
            </a:endParaRPr>
          </a:p>
          <a:p>
            <a:pPr indent="-336550" lvl="0" marL="457200" rtl="0" algn="l">
              <a:spcBef>
                <a:spcPts val="0"/>
              </a:spcBef>
              <a:spcAft>
                <a:spcPts val="0"/>
              </a:spcAft>
              <a:buClr>
                <a:srgbClr val="38761D"/>
              </a:buClr>
              <a:buSzPts val="1700"/>
              <a:buFont typeface="Merriweather SemiBold"/>
              <a:buChar char="❖"/>
            </a:pPr>
            <a:r>
              <a:rPr lang="en" sz="1700">
                <a:solidFill>
                  <a:srgbClr val="38761D"/>
                </a:solidFill>
                <a:latin typeface="Merriweather SemiBold"/>
                <a:ea typeface="Merriweather SemiBold"/>
                <a:cs typeface="Merriweather SemiBold"/>
                <a:sym typeface="Merriweather SemiBold"/>
              </a:rPr>
              <a:t>Academic Support</a:t>
            </a:r>
            <a:endParaRPr sz="1700">
              <a:solidFill>
                <a:srgbClr val="38761D"/>
              </a:solidFill>
              <a:latin typeface="Merriweather SemiBold"/>
              <a:ea typeface="Merriweather SemiBold"/>
              <a:cs typeface="Merriweather SemiBold"/>
              <a:sym typeface="Merriweather SemiBold"/>
            </a:endParaRPr>
          </a:p>
          <a:p>
            <a:pPr indent="-336550" lvl="0" marL="457200" rtl="0" algn="l">
              <a:spcBef>
                <a:spcPts val="1000"/>
              </a:spcBef>
              <a:spcAft>
                <a:spcPts val="0"/>
              </a:spcAft>
              <a:buClr>
                <a:srgbClr val="38761D"/>
              </a:buClr>
              <a:buSzPts val="1700"/>
              <a:buFont typeface="Merriweather SemiBold"/>
              <a:buChar char="❖"/>
            </a:pPr>
            <a:r>
              <a:rPr lang="en" sz="1700">
                <a:solidFill>
                  <a:srgbClr val="38761D"/>
                </a:solidFill>
                <a:latin typeface="Merriweather SemiBold"/>
                <a:ea typeface="Merriweather SemiBold"/>
                <a:cs typeface="Merriweather SemiBold"/>
                <a:sym typeface="Merriweather SemiBold"/>
              </a:rPr>
              <a:t>Health &amp; Wellness Programming</a:t>
            </a:r>
            <a:endParaRPr sz="1700">
              <a:solidFill>
                <a:srgbClr val="38761D"/>
              </a:solidFill>
              <a:latin typeface="Merriweather SemiBold"/>
              <a:ea typeface="Merriweather SemiBold"/>
              <a:cs typeface="Merriweather SemiBold"/>
              <a:sym typeface="Merriweather SemiBold"/>
            </a:endParaRPr>
          </a:p>
          <a:p>
            <a:pPr indent="-336550" lvl="0" marL="457200" rtl="0" algn="l">
              <a:spcBef>
                <a:spcPts val="1000"/>
              </a:spcBef>
              <a:spcAft>
                <a:spcPts val="0"/>
              </a:spcAft>
              <a:buClr>
                <a:srgbClr val="38761D"/>
              </a:buClr>
              <a:buSzPts val="1700"/>
              <a:buFont typeface="Merriweather SemiBold"/>
              <a:buChar char="❖"/>
            </a:pPr>
            <a:r>
              <a:rPr lang="en" sz="1700">
                <a:solidFill>
                  <a:srgbClr val="38761D"/>
                </a:solidFill>
                <a:latin typeface="Merriweather SemiBold"/>
                <a:ea typeface="Merriweather SemiBold"/>
                <a:cs typeface="Merriweather SemiBold"/>
                <a:sym typeface="Merriweather SemiBold"/>
              </a:rPr>
              <a:t>Community Connected Learning</a:t>
            </a:r>
            <a:endParaRPr sz="1700">
              <a:solidFill>
                <a:srgbClr val="38761D"/>
              </a:solidFill>
              <a:latin typeface="Merriweather SemiBold"/>
              <a:ea typeface="Merriweather SemiBold"/>
              <a:cs typeface="Merriweather SemiBold"/>
              <a:sym typeface="Merriweather SemiBold"/>
            </a:endParaRPr>
          </a:p>
          <a:p>
            <a:pPr indent="-336550" lvl="0" marL="457200" rtl="0" algn="l">
              <a:spcBef>
                <a:spcPts val="1000"/>
              </a:spcBef>
              <a:spcAft>
                <a:spcPts val="0"/>
              </a:spcAft>
              <a:buClr>
                <a:srgbClr val="38761D"/>
              </a:buClr>
              <a:buSzPts val="1700"/>
              <a:buFont typeface="Merriweather SemiBold"/>
              <a:buChar char="❖"/>
            </a:pPr>
            <a:r>
              <a:rPr lang="en" sz="1700">
                <a:solidFill>
                  <a:srgbClr val="38761D"/>
                </a:solidFill>
                <a:latin typeface="Merriweather SemiBold"/>
                <a:ea typeface="Merriweather SemiBold"/>
                <a:cs typeface="Merriweather SemiBold"/>
                <a:sym typeface="Merriweather SemiBold"/>
              </a:rPr>
              <a:t>Arts, Culture and Heritage Programming</a:t>
            </a:r>
            <a:endParaRPr sz="1700">
              <a:solidFill>
                <a:srgbClr val="38761D"/>
              </a:solidFill>
              <a:latin typeface="Merriweather SemiBold"/>
              <a:ea typeface="Merriweather SemiBold"/>
              <a:cs typeface="Merriweather SemiBold"/>
              <a:sym typeface="Merriweather SemiBold"/>
            </a:endParaRPr>
          </a:p>
          <a:p>
            <a:pPr indent="-336550" lvl="0" marL="457200" rtl="0" algn="l">
              <a:spcBef>
                <a:spcPts val="1000"/>
              </a:spcBef>
              <a:spcAft>
                <a:spcPts val="0"/>
              </a:spcAft>
              <a:buClr>
                <a:srgbClr val="38761D"/>
              </a:buClr>
              <a:buSzPts val="1700"/>
              <a:buFont typeface="Merriweather SemiBold"/>
              <a:buChar char="❖"/>
            </a:pPr>
            <a:r>
              <a:rPr lang="en" sz="1700">
                <a:solidFill>
                  <a:srgbClr val="38761D"/>
                </a:solidFill>
                <a:latin typeface="Merriweather SemiBold"/>
                <a:ea typeface="Merriweather SemiBold"/>
                <a:cs typeface="Merriweather SemiBold"/>
                <a:sym typeface="Merriweather SemiBold"/>
              </a:rPr>
              <a:t>Social Services for Students and Families</a:t>
            </a:r>
            <a:endParaRPr sz="1700">
              <a:solidFill>
                <a:srgbClr val="38761D"/>
              </a:solidFill>
              <a:latin typeface="Merriweather SemiBold"/>
              <a:ea typeface="Merriweather SemiBold"/>
              <a:cs typeface="Merriweather SemiBold"/>
              <a:sym typeface="Merriweather SemiBold"/>
            </a:endParaRPr>
          </a:p>
          <a:p>
            <a:pPr indent="-336550" lvl="0" marL="457200" rtl="0" algn="l">
              <a:spcBef>
                <a:spcPts val="1000"/>
              </a:spcBef>
              <a:spcAft>
                <a:spcPts val="1000"/>
              </a:spcAft>
              <a:buClr>
                <a:srgbClr val="38761D"/>
              </a:buClr>
              <a:buSzPts val="1700"/>
              <a:buFont typeface="Merriweather SemiBold"/>
              <a:buChar char="❖"/>
            </a:pPr>
            <a:r>
              <a:rPr lang="en" sz="1700">
                <a:solidFill>
                  <a:srgbClr val="38761D"/>
                </a:solidFill>
                <a:latin typeface="Merriweather SemiBold"/>
                <a:ea typeface="Merriweather SemiBold"/>
                <a:cs typeface="Merriweather SemiBold"/>
                <a:sym typeface="Merriweather SemiBold"/>
              </a:rPr>
              <a:t>Extracurricular Activities</a:t>
            </a:r>
            <a:endParaRPr sz="1700">
              <a:solidFill>
                <a:srgbClr val="38761D"/>
              </a:solidFill>
              <a:latin typeface="Merriweather SemiBold"/>
              <a:ea typeface="Merriweather SemiBold"/>
              <a:cs typeface="Merriweather SemiBold"/>
              <a:sym typeface="Merriweather SemiBo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CECD5"/>
            </a:gs>
            <a:gs pos="100000">
              <a:srgbClr val="92BC81"/>
            </a:gs>
          </a:gsLst>
          <a:lin ang="5400012" scaled="0"/>
        </a:gradFill>
      </p:bgPr>
    </p:bg>
    <p:spTree>
      <p:nvGrpSpPr>
        <p:cNvPr id="251" name="Shape 251"/>
        <p:cNvGrpSpPr/>
        <p:nvPr/>
      </p:nvGrpSpPr>
      <p:grpSpPr>
        <a:xfrm>
          <a:off x="0" y="0"/>
          <a:ext cx="0" cy="0"/>
          <a:chOff x="0" y="0"/>
          <a:chExt cx="0" cy="0"/>
        </a:xfrm>
      </p:grpSpPr>
      <p:sp>
        <p:nvSpPr>
          <p:cNvPr id="252" name="Google Shape;252;p38"/>
          <p:cNvSpPr txBox="1"/>
          <p:nvPr>
            <p:ph type="title"/>
          </p:nvPr>
        </p:nvSpPr>
        <p:spPr>
          <a:xfrm>
            <a:off x="228600" y="137325"/>
            <a:ext cx="8559600" cy="571500"/>
          </a:xfrm>
          <a:prstGeom prst="rect">
            <a:avLst/>
          </a:prstGeom>
        </p:spPr>
        <p:txBody>
          <a:bodyPr anchorCtr="0" anchor="ctr" bIns="22850" lIns="45725" spcFirstLastPara="1" rIns="45725" wrap="square" tIns="22850">
            <a:normAutofit/>
          </a:bodyPr>
          <a:lstStyle/>
          <a:p>
            <a:pPr indent="0" lvl="0" marL="0" rtl="0" algn="ctr">
              <a:spcBef>
                <a:spcPts val="0"/>
              </a:spcBef>
              <a:spcAft>
                <a:spcPts val="0"/>
              </a:spcAft>
              <a:buNone/>
            </a:pPr>
            <a:r>
              <a:rPr b="1" lang="en" sz="2000">
                <a:solidFill>
                  <a:srgbClr val="38761D"/>
                </a:solidFill>
                <a:latin typeface="Merriweather"/>
                <a:ea typeface="Merriweather"/>
                <a:cs typeface="Merriweather"/>
                <a:sym typeface="Merriweather"/>
              </a:rPr>
              <a:t>Who is in Our Area?</a:t>
            </a:r>
            <a:endParaRPr b="1" sz="2000">
              <a:solidFill>
                <a:srgbClr val="38761D"/>
              </a:solidFill>
              <a:latin typeface="Merriweather"/>
              <a:ea typeface="Merriweather"/>
              <a:cs typeface="Merriweather"/>
              <a:sym typeface="Merriweather"/>
            </a:endParaRPr>
          </a:p>
        </p:txBody>
      </p:sp>
      <p:sp>
        <p:nvSpPr>
          <p:cNvPr id="253" name="Google Shape;253;p38"/>
          <p:cNvSpPr txBox="1"/>
          <p:nvPr/>
        </p:nvSpPr>
        <p:spPr>
          <a:xfrm>
            <a:off x="453375" y="924150"/>
            <a:ext cx="8433300" cy="41160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Clr>
                <a:srgbClr val="38761D"/>
              </a:buClr>
              <a:buSzPts val="1700"/>
              <a:buFont typeface="Merriweather SemiBold"/>
              <a:buChar char="❏"/>
            </a:pPr>
            <a:r>
              <a:rPr lang="en" sz="1700">
                <a:solidFill>
                  <a:srgbClr val="38761D"/>
                </a:solidFill>
                <a:latin typeface="Merriweather SemiBold"/>
                <a:ea typeface="Merriweather SemiBold"/>
                <a:cs typeface="Merriweather SemiBold"/>
                <a:sym typeface="Merriweather SemiBold"/>
              </a:rPr>
              <a:t>Non-profit organizations - various sectors </a:t>
            </a:r>
            <a:br>
              <a:rPr lang="en" sz="1700">
                <a:solidFill>
                  <a:srgbClr val="38761D"/>
                </a:solidFill>
                <a:latin typeface="Merriweather SemiBold"/>
                <a:ea typeface="Merriweather SemiBold"/>
                <a:cs typeface="Merriweather SemiBold"/>
                <a:sym typeface="Merriweather SemiBold"/>
              </a:rPr>
            </a:br>
            <a:endParaRPr sz="1700">
              <a:solidFill>
                <a:srgbClr val="38761D"/>
              </a:solidFill>
              <a:latin typeface="Merriweather SemiBold"/>
              <a:ea typeface="Merriweather SemiBold"/>
              <a:cs typeface="Merriweather SemiBold"/>
              <a:sym typeface="Merriweather SemiBold"/>
            </a:endParaRPr>
          </a:p>
          <a:p>
            <a:pPr indent="-336550" lvl="0" marL="457200" rtl="0" algn="l">
              <a:spcBef>
                <a:spcPts val="0"/>
              </a:spcBef>
              <a:spcAft>
                <a:spcPts val="0"/>
              </a:spcAft>
              <a:buClr>
                <a:srgbClr val="38761D"/>
              </a:buClr>
              <a:buSzPts val="1700"/>
              <a:buFont typeface="Merriweather SemiBold"/>
              <a:buChar char="❏"/>
            </a:pPr>
            <a:r>
              <a:rPr lang="en" sz="1700">
                <a:solidFill>
                  <a:srgbClr val="38761D"/>
                </a:solidFill>
                <a:latin typeface="Merriweather SemiBold"/>
                <a:ea typeface="Merriweather SemiBold"/>
                <a:cs typeface="Merriweather SemiBold"/>
                <a:sym typeface="Merriweather SemiBold"/>
              </a:rPr>
              <a:t>Municipalities - MRC</a:t>
            </a:r>
            <a:br>
              <a:rPr lang="en" sz="1700">
                <a:solidFill>
                  <a:srgbClr val="38761D"/>
                </a:solidFill>
                <a:latin typeface="Merriweather SemiBold"/>
                <a:ea typeface="Merriweather SemiBold"/>
                <a:cs typeface="Merriweather SemiBold"/>
                <a:sym typeface="Merriweather SemiBold"/>
              </a:rPr>
            </a:br>
            <a:endParaRPr sz="1700">
              <a:solidFill>
                <a:srgbClr val="38761D"/>
              </a:solidFill>
              <a:latin typeface="Merriweather SemiBold"/>
              <a:ea typeface="Merriweather SemiBold"/>
              <a:cs typeface="Merriweather SemiBold"/>
              <a:sym typeface="Merriweather SemiBold"/>
            </a:endParaRPr>
          </a:p>
          <a:p>
            <a:pPr indent="-336550" lvl="0" marL="457200" rtl="0" algn="l">
              <a:spcBef>
                <a:spcPts val="0"/>
              </a:spcBef>
              <a:spcAft>
                <a:spcPts val="0"/>
              </a:spcAft>
              <a:buClr>
                <a:srgbClr val="38761D"/>
              </a:buClr>
              <a:buSzPts val="1700"/>
              <a:buFont typeface="Merriweather SemiBold"/>
              <a:buChar char="❏"/>
            </a:pPr>
            <a:r>
              <a:rPr lang="en" sz="1700">
                <a:solidFill>
                  <a:srgbClr val="38761D"/>
                </a:solidFill>
                <a:latin typeface="Merriweather SemiBold"/>
                <a:ea typeface="Merriweather SemiBold"/>
                <a:cs typeface="Merriweather SemiBold"/>
                <a:sym typeface="Merriweather SemiBold"/>
              </a:rPr>
              <a:t>Community green spaces</a:t>
            </a:r>
            <a:br>
              <a:rPr lang="en" sz="1700">
                <a:solidFill>
                  <a:srgbClr val="38761D"/>
                </a:solidFill>
                <a:latin typeface="Merriweather SemiBold"/>
                <a:ea typeface="Merriweather SemiBold"/>
                <a:cs typeface="Merriweather SemiBold"/>
                <a:sym typeface="Merriweather SemiBold"/>
              </a:rPr>
            </a:br>
            <a:endParaRPr sz="1700">
              <a:solidFill>
                <a:srgbClr val="38761D"/>
              </a:solidFill>
              <a:latin typeface="Merriweather SemiBold"/>
              <a:ea typeface="Merriweather SemiBold"/>
              <a:cs typeface="Merriweather SemiBold"/>
              <a:sym typeface="Merriweather SemiBold"/>
            </a:endParaRPr>
          </a:p>
          <a:p>
            <a:pPr indent="-336550" lvl="0" marL="457200" rtl="0" algn="l">
              <a:spcBef>
                <a:spcPts val="0"/>
              </a:spcBef>
              <a:spcAft>
                <a:spcPts val="0"/>
              </a:spcAft>
              <a:buClr>
                <a:srgbClr val="38761D"/>
              </a:buClr>
              <a:buSzPts val="1700"/>
              <a:buFont typeface="Merriweather SemiBold"/>
              <a:buChar char="❏"/>
            </a:pPr>
            <a:r>
              <a:rPr lang="en" sz="1700">
                <a:solidFill>
                  <a:srgbClr val="38761D"/>
                </a:solidFill>
                <a:latin typeface="Merriweather SemiBold"/>
                <a:ea typeface="Merriweather SemiBold"/>
                <a:cs typeface="Merriweather SemiBold"/>
                <a:sym typeface="Merriweather SemiBold"/>
              </a:rPr>
              <a:t>Local Businesses</a:t>
            </a:r>
            <a:br>
              <a:rPr lang="en" sz="1700">
                <a:solidFill>
                  <a:srgbClr val="38761D"/>
                </a:solidFill>
                <a:latin typeface="Merriweather SemiBold"/>
                <a:ea typeface="Merriweather SemiBold"/>
                <a:cs typeface="Merriweather SemiBold"/>
                <a:sym typeface="Merriweather SemiBold"/>
              </a:rPr>
            </a:br>
            <a:endParaRPr sz="1700">
              <a:solidFill>
                <a:srgbClr val="38761D"/>
              </a:solidFill>
              <a:latin typeface="Merriweather SemiBold"/>
              <a:ea typeface="Merriweather SemiBold"/>
              <a:cs typeface="Merriweather SemiBold"/>
              <a:sym typeface="Merriweather SemiBold"/>
            </a:endParaRPr>
          </a:p>
          <a:p>
            <a:pPr indent="-336550" lvl="0" marL="457200" rtl="0" algn="l">
              <a:spcBef>
                <a:spcPts val="0"/>
              </a:spcBef>
              <a:spcAft>
                <a:spcPts val="0"/>
              </a:spcAft>
              <a:buClr>
                <a:srgbClr val="38761D"/>
              </a:buClr>
              <a:buSzPts val="1700"/>
              <a:buFont typeface="Merriweather SemiBold"/>
              <a:buChar char="❏"/>
            </a:pPr>
            <a:r>
              <a:rPr lang="en" sz="1700">
                <a:solidFill>
                  <a:srgbClr val="38761D"/>
                </a:solidFill>
                <a:latin typeface="Merriweather SemiBold"/>
                <a:ea typeface="Merriweather SemiBold"/>
                <a:cs typeface="Merriweather SemiBold"/>
                <a:sym typeface="Merriweather SemiBold"/>
              </a:rPr>
              <a:t>Schools, CEGEPS &amp; Universities</a:t>
            </a:r>
            <a:br>
              <a:rPr lang="en" sz="1700">
                <a:solidFill>
                  <a:srgbClr val="38761D"/>
                </a:solidFill>
                <a:latin typeface="Merriweather SemiBold"/>
                <a:ea typeface="Merriweather SemiBold"/>
                <a:cs typeface="Merriweather SemiBold"/>
                <a:sym typeface="Merriweather SemiBold"/>
              </a:rPr>
            </a:br>
            <a:endParaRPr sz="1700">
              <a:solidFill>
                <a:srgbClr val="38761D"/>
              </a:solidFill>
              <a:latin typeface="Merriweather SemiBold"/>
              <a:ea typeface="Merriweather SemiBold"/>
              <a:cs typeface="Merriweather SemiBold"/>
              <a:sym typeface="Merriweather SemiBold"/>
            </a:endParaRPr>
          </a:p>
          <a:p>
            <a:pPr indent="-336550" lvl="0" marL="457200" rtl="0" algn="l">
              <a:spcBef>
                <a:spcPts val="0"/>
              </a:spcBef>
              <a:spcAft>
                <a:spcPts val="0"/>
              </a:spcAft>
              <a:buClr>
                <a:srgbClr val="38761D"/>
              </a:buClr>
              <a:buSzPts val="1700"/>
              <a:buFont typeface="Merriweather SemiBold"/>
              <a:buChar char="❏"/>
            </a:pPr>
            <a:r>
              <a:rPr lang="en" sz="1700">
                <a:solidFill>
                  <a:srgbClr val="38761D"/>
                </a:solidFill>
                <a:latin typeface="Merriweather SemiBold"/>
                <a:ea typeface="Merriweather SemiBold"/>
                <a:cs typeface="Merriweather SemiBold"/>
                <a:sym typeface="Merriweather SemiBold"/>
              </a:rPr>
              <a:t>Local media </a:t>
            </a:r>
            <a:br>
              <a:rPr lang="en" sz="1700">
                <a:solidFill>
                  <a:srgbClr val="38761D"/>
                </a:solidFill>
                <a:latin typeface="Merriweather SemiBold"/>
                <a:ea typeface="Merriweather SemiBold"/>
                <a:cs typeface="Merriweather SemiBold"/>
                <a:sym typeface="Merriweather SemiBold"/>
              </a:rPr>
            </a:br>
            <a:endParaRPr sz="1700">
              <a:solidFill>
                <a:srgbClr val="38761D"/>
              </a:solidFill>
              <a:latin typeface="Merriweather SemiBold"/>
              <a:ea typeface="Merriweather SemiBold"/>
              <a:cs typeface="Merriweather SemiBold"/>
              <a:sym typeface="Merriweather SemiBold"/>
            </a:endParaRPr>
          </a:p>
          <a:p>
            <a:pPr indent="-336550" lvl="0" marL="457200" rtl="0" algn="l">
              <a:spcBef>
                <a:spcPts val="0"/>
              </a:spcBef>
              <a:spcAft>
                <a:spcPts val="0"/>
              </a:spcAft>
              <a:buClr>
                <a:srgbClr val="38761D"/>
              </a:buClr>
              <a:buSzPts val="1700"/>
              <a:buFont typeface="Merriweather SemiBold"/>
              <a:buChar char="❏"/>
            </a:pPr>
            <a:r>
              <a:rPr lang="en" sz="1700">
                <a:solidFill>
                  <a:srgbClr val="38761D"/>
                </a:solidFill>
                <a:latin typeface="Merriweather SemiBold"/>
                <a:ea typeface="Merriweather SemiBold"/>
                <a:cs typeface="Merriweather SemiBold"/>
                <a:sym typeface="Merriweather SemiBold"/>
              </a:rPr>
              <a:t>Senior centres</a:t>
            </a:r>
            <a:br>
              <a:rPr lang="en" sz="1700">
                <a:solidFill>
                  <a:srgbClr val="38761D"/>
                </a:solidFill>
                <a:latin typeface="Merriweather SemiBold"/>
                <a:ea typeface="Merriweather SemiBold"/>
                <a:cs typeface="Merriweather SemiBold"/>
                <a:sym typeface="Merriweather SemiBold"/>
              </a:rPr>
            </a:br>
            <a:endParaRPr sz="1700">
              <a:solidFill>
                <a:srgbClr val="38761D"/>
              </a:solidFill>
              <a:latin typeface="Merriweather SemiBold"/>
              <a:ea typeface="Merriweather SemiBold"/>
              <a:cs typeface="Merriweather SemiBold"/>
              <a:sym typeface="Merriweather SemiBold"/>
            </a:endParaRPr>
          </a:p>
          <a:p>
            <a:pPr indent="-336550" lvl="0" marL="457200" rtl="0" algn="l">
              <a:spcBef>
                <a:spcPts val="0"/>
              </a:spcBef>
              <a:spcAft>
                <a:spcPts val="0"/>
              </a:spcAft>
              <a:buClr>
                <a:srgbClr val="38761D"/>
              </a:buClr>
              <a:buSzPts val="1700"/>
              <a:buFont typeface="Merriweather SemiBold"/>
              <a:buChar char="❏"/>
            </a:pPr>
            <a:r>
              <a:rPr lang="en" sz="1700">
                <a:solidFill>
                  <a:srgbClr val="38761D"/>
                </a:solidFill>
                <a:latin typeface="Merriweather SemiBold"/>
                <a:ea typeface="Merriweather SemiBold"/>
                <a:cs typeface="Merriweather SemiBold"/>
                <a:sym typeface="Merriweather SemiBold"/>
              </a:rPr>
              <a:t>Notable community members</a:t>
            </a:r>
            <a:endParaRPr sz="1700">
              <a:solidFill>
                <a:srgbClr val="38761D"/>
              </a:solidFill>
              <a:latin typeface="Merriweather SemiBold"/>
              <a:ea typeface="Merriweather SemiBold"/>
              <a:cs typeface="Merriweather SemiBold"/>
              <a:sym typeface="Merriweather SemiBold"/>
            </a:endParaRPr>
          </a:p>
          <a:p>
            <a:pPr indent="0" lvl="0" marL="0" rtl="0" algn="l">
              <a:spcBef>
                <a:spcPts val="0"/>
              </a:spcBef>
              <a:spcAft>
                <a:spcPts val="0"/>
              </a:spcAft>
              <a:buNone/>
            </a:pPr>
            <a:r>
              <a:t/>
            </a:r>
            <a:endParaRPr sz="1700">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CECD5"/>
            </a:gs>
            <a:gs pos="100000">
              <a:srgbClr val="92BC81"/>
            </a:gs>
          </a:gsLst>
          <a:lin ang="5400012" scaled="0"/>
        </a:gradFill>
      </p:bgPr>
    </p:bg>
    <p:spTree>
      <p:nvGrpSpPr>
        <p:cNvPr id="257" name="Shape 257"/>
        <p:cNvGrpSpPr/>
        <p:nvPr/>
      </p:nvGrpSpPr>
      <p:grpSpPr>
        <a:xfrm>
          <a:off x="0" y="0"/>
          <a:ext cx="0" cy="0"/>
          <a:chOff x="0" y="0"/>
          <a:chExt cx="0" cy="0"/>
        </a:xfrm>
      </p:grpSpPr>
      <p:sp>
        <p:nvSpPr>
          <p:cNvPr id="258" name="Google Shape;258;p39"/>
          <p:cNvSpPr txBox="1"/>
          <p:nvPr>
            <p:ph type="title"/>
          </p:nvPr>
        </p:nvSpPr>
        <p:spPr>
          <a:xfrm>
            <a:off x="228600" y="137325"/>
            <a:ext cx="8648100" cy="571500"/>
          </a:xfrm>
          <a:prstGeom prst="rect">
            <a:avLst/>
          </a:prstGeom>
        </p:spPr>
        <p:txBody>
          <a:bodyPr anchorCtr="0" anchor="ctr" bIns="22850" lIns="45725" spcFirstLastPara="1" rIns="45725" wrap="square" tIns="22850">
            <a:normAutofit/>
          </a:bodyPr>
          <a:lstStyle/>
          <a:p>
            <a:pPr indent="0" lvl="0" marL="0" rtl="0" algn="ctr">
              <a:spcBef>
                <a:spcPts val="0"/>
              </a:spcBef>
              <a:spcAft>
                <a:spcPts val="0"/>
              </a:spcAft>
              <a:buNone/>
            </a:pPr>
            <a:r>
              <a:rPr b="1" lang="en" sz="2000">
                <a:solidFill>
                  <a:srgbClr val="38761D"/>
                </a:solidFill>
                <a:latin typeface="Merriweather"/>
                <a:ea typeface="Merriweather"/>
                <a:cs typeface="Merriweather"/>
                <a:sym typeface="Merriweather"/>
              </a:rPr>
              <a:t>Where you can reach me:</a:t>
            </a:r>
            <a:endParaRPr b="1" sz="2000">
              <a:solidFill>
                <a:srgbClr val="38761D"/>
              </a:solidFill>
              <a:latin typeface="Merriweather"/>
              <a:ea typeface="Merriweather"/>
              <a:cs typeface="Merriweather"/>
              <a:sym typeface="Merriweather"/>
            </a:endParaRPr>
          </a:p>
        </p:txBody>
      </p:sp>
      <p:sp>
        <p:nvSpPr>
          <p:cNvPr id="259" name="Google Shape;259;p39"/>
          <p:cNvSpPr txBox="1"/>
          <p:nvPr>
            <p:ph idx="2" type="body"/>
          </p:nvPr>
        </p:nvSpPr>
        <p:spPr>
          <a:xfrm>
            <a:off x="3603750" y="1971875"/>
            <a:ext cx="1936500" cy="378000"/>
          </a:xfrm>
          <a:prstGeom prst="rect">
            <a:avLst/>
          </a:prstGeom>
        </p:spPr>
        <p:txBody>
          <a:bodyPr anchorCtr="0" anchor="t" bIns="22850" lIns="45725" spcFirstLastPara="1" rIns="45725" wrap="square" tIns="22850">
            <a:normAutofit/>
          </a:bodyPr>
          <a:lstStyle/>
          <a:p>
            <a:pPr indent="0" lvl="0" marL="0" rtl="0" algn="l">
              <a:spcBef>
                <a:spcPts val="300"/>
              </a:spcBef>
              <a:spcAft>
                <a:spcPts val="1200"/>
              </a:spcAft>
              <a:buNone/>
            </a:pPr>
            <a:r>
              <a:rPr lang="en">
                <a:solidFill>
                  <a:srgbClr val="FFFFFF"/>
                </a:solidFill>
                <a:latin typeface="Merriweather SemiBold"/>
                <a:ea typeface="Merriweather SemiBold"/>
                <a:cs typeface="Merriweather SemiBold"/>
                <a:sym typeface="Merriweather SemiBold"/>
              </a:rPr>
              <a:t>Contact Information</a:t>
            </a:r>
            <a:endParaRPr>
              <a:solidFill>
                <a:srgbClr val="FFFFFF"/>
              </a:solidFill>
              <a:latin typeface="Merriweather SemiBold"/>
              <a:ea typeface="Merriweather SemiBold"/>
              <a:cs typeface="Merriweather SemiBold"/>
              <a:sym typeface="Merriweather SemiBo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CECD5"/>
            </a:gs>
            <a:gs pos="100000">
              <a:srgbClr val="92BC81"/>
            </a:gs>
          </a:gsLst>
          <a:lin ang="5400012" scaled="0"/>
        </a:gradFill>
      </p:bgPr>
    </p:bg>
    <p:spTree>
      <p:nvGrpSpPr>
        <p:cNvPr id="81" name="Shape 81"/>
        <p:cNvGrpSpPr/>
        <p:nvPr/>
      </p:nvGrpSpPr>
      <p:grpSpPr>
        <a:xfrm>
          <a:off x="0" y="0"/>
          <a:ext cx="0" cy="0"/>
          <a:chOff x="0" y="0"/>
          <a:chExt cx="0" cy="0"/>
        </a:xfrm>
      </p:grpSpPr>
      <p:pic>
        <p:nvPicPr>
          <p:cNvPr id="82" name="Google Shape;82;p17" title="Screenshot 2025-04-26 at 6.37.17 PM.png"/>
          <p:cNvPicPr preferRelativeResize="0"/>
          <p:nvPr/>
        </p:nvPicPr>
        <p:blipFill>
          <a:blip r:embed="rId3">
            <a:alphaModFix/>
          </a:blip>
          <a:stretch>
            <a:fillRect/>
          </a:stretch>
        </p:blipFill>
        <p:spPr>
          <a:xfrm>
            <a:off x="4944982" y="0"/>
            <a:ext cx="3794969" cy="5143500"/>
          </a:xfrm>
          <a:prstGeom prst="rect">
            <a:avLst/>
          </a:prstGeom>
          <a:noFill/>
          <a:ln>
            <a:noFill/>
          </a:ln>
        </p:spPr>
      </p:pic>
      <p:sp>
        <p:nvSpPr>
          <p:cNvPr id="83" name="Google Shape;83;p17"/>
          <p:cNvSpPr txBox="1"/>
          <p:nvPr>
            <p:ph type="title"/>
          </p:nvPr>
        </p:nvSpPr>
        <p:spPr>
          <a:xfrm>
            <a:off x="284175" y="1008375"/>
            <a:ext cx="4045200" cy="253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4000">
                <a:solidFill>
                  <a:srgbClr val="38761D"/>
                </a:solidFill>
              </a:rPr>
              <a:t>A </a:t>
            </a:r>
            <a:r>
              <a:rPr b="1" lang="en" sz="4000">
                <a:solidFill>
                  <a:srgbClr val="38761D"/>
                </a:solidFill>
              </a:rPr>
              <a:t>CLC </a:t>
            </a:r>
            <a:r>
              <a:rPr lang="en" sz="4000">
                <a:solidFill>
                  <a:srgbClr val="38761D"/>
                </a:solidFill>
              </a:rPr>
              <a:t>is a </a:t>
            </a:r>
            <a:br>
              <a:rPr lang="en" sz="4800"/>
            </a:br>
            <a:r>
              <a:rPr b="1" lang="en" sz="4800">
                <a:solidFill>
                  <a:schemeClr val="lt1"/>
                </a:solidFill>
              </a:rPr>
              <a:t>Community School</a:t>
            </a:r>
            <a:endParaRPr b="1" sz="4800">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CECD5"/>
            </a:gs>
            <a:gs pos="100000">
              <a:srgbClr val="92BC81"/>
            </a:gs>
          </a:gsLst>
          <a:lin ang="5400012" scaled="0"/>
        </a:gradFill>
      </p:bgPr>
    </p:bg>
    <p:spTree>
      <p:nvGrpSpPr>
        <p:cNvPr id="87" name="Shape 87"/>
        <p:cNvGrpSpPr/>
        <p:nvPr/>
      </p:nvGrpSpPr>
      <p:grpSpPr>
        <a:xfrm>
          <a:off x="0" y="0"/>
          <a:ext cx="0" cy="0"/>
          <a:chOff x="0" y="0"/>
          <a:chExt cx="0" cy="0"/>
        </a:xfrm>
      </p:grpSpPr>
      <p:sp>
        <p:nvSpPr>
          <p:cNvPr id="88" name="Google Shape;88;p18"/>
          <p:cNvSpPr txBox="1"/>
          <p:nvPr/>
        </p:nvSpPr>
        <p:spPr>
          <a:xfrm>
            <a:off x="607500" y="1498950"/>
            <a:ext cx="7839300" cy="26046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None/>
            </a:pPr>
            <a:r>
              <a:t/>
            </a:r>
            <a:endParaRPr>
              <a:solidFill>
                <a:srgbClr val="38761D"/>
              </a:solidFill>
            </a:endParaRPr>
          </a:p>
          <a:p>
            <a:pPr indent="0" lvl="0" marL="457200" rtl="0" algn="l">
              <a:spcBef>
                <a:spcPts val="1000"/>
              </a:spcBef>
              <a:spcAft>
                <a:spcPts val="0"/>
              </a:spcAft>
              <a:buNone/>
            </a:pPr>
            <a:r>
              <a:rPr lang="en" sz="2000">
                <a:solidFill>
                  <a:srgbClr val="38761D"/>
                </a:solidFill>
                <a:latin typeface="Merriweather SemiBold"/>
                <a:ea typeface="Merriweather SemiBold"/>
                <a:cs typeface="Merriweather SemiBold"/>
                <a:sym typeface="Merriweather SemiBold"/>
              </a:rPr>
              <a:t>Community Learning Centres (CLCs), also known as community schools, are built around the concept of partnerships. They focus on strengthening relationships between schools, families, community organizations, and other stakeholders to improve educational outcomes and overall community well-being.</a:t>
            </a:r>
            <a:endParaRPr sz="2000">
              <a:solidFill>
                <a:srgbClr val="38761D"/>
              </a:solidFill>
              <a:latin typeface="Merriweather SemiBold"/>
              <a:ea typeface="Merriweather SemiBold"/>
              <a:cs typeface="Merriweather SemiBold"/>
              <a:sym typeface="Merriweather SemiBold"/>
            </a:endParaRPr>
          </a:p>
          <a:p>
            <a:pPr indent="0" lvl="0" marL="457200" rtl="0" algn="l">
              <a:spcBef>
                <a:spcPts val="1000"/>
              </a:spcBef>
              <a:spcAft>
                <a:spcPts val="0"/>
              </a:spcAft>
              <a:buNone/>
            </a:pPr>
            <a:r>
              <a:t/>
            </a:r>
            <a:endParaRPr sz="2000">
              <a:solidFill>
                <a:schemeClr val="dk1"/>
              </a:solidFill>
            </a:endParaRPr>
          </a:p>
          <a:p>
            <a:pPr indent="0" lvl="0" marL="457200" rtl="0" algn="l">
              <a:spcBef>
                <a:spcPts val="1000"/>
              </a:spcBef>
              <a:spcAft>
                <a:spcPts val="0"/>
              </a:spcAft>
              <a:buClr>
                <a:schemeClr val="dk1"/>
              </a:buClr>
              <a:buSzPts val="1100"/>
              <a:buFont typeface="Arial"/>
              <a:buNone/>
            </a:pPr>
            <a:r>
              <a:t/>
            </a:r>
            <a:endParaRPr>
              <a:solidFill>
                <a:schemeClr val="dk1"/>
              </a:solidFill>
            </a:endParaRPr>
          </a:p>
          <a:p>
            <a:pPr indent="0" lvl="0" marL="457200" rtl="0" algn="l">
              <a:lnSpc>
                <a:spcPct val="100000"/>
              </a:lnSpc>
              <a:spcBef>
                <a:spcPts val="1000"/>
              </a:spcBef>
              <a:spcAft>
                <a:spcPts val="0"/>
              </a:spcAft>
              <a:buNone/>
            </a:pPr>
            <a:r>
              <a:t/>
            </a:r>
            <a:endParaRPr>
              <a:solidFill>
                <a:schemeClr val="dk1"/>
              </a:solidFill>
            </a:endParaRPr>
          </a:p>
          <a:p>
            <a:pPr indent="0" lvl="0" marL="0" rtl="0" algn="l">
              <a:lnSpc>
                <a:spcPct val="100000"/>
              </a:lnSpc>
              <a:spcBef>
                <a:spcPts val="1000"/>
              </a:spcBef>
              <a:spcAft>
                <a:spcPts val="0"/>
              </a:spcAft>
              <a:buNone/>
            </a:pPr>
            <a:r>
              <a:t/>
            </a:r>
            <a:endParaRPr>
              <a:solidFill>
                <a:schemeClr val="dk1"/>
              </a:solidFill>
            </a:endParaRPr>
          </a:p>
          <a:p>
            <a:pPr indent="0" lvl="0" marL="457200" rtl="0" algn="l">
              <a:lnSpc>
                <a:spcPct val="100000"/>
              </a:lnSpc>
              <a:spcBef>
                <a:spcPts val="1000"/>
              </a:spcBef>
              <a:spcAft>
                <a:spcPts val="0"/>
              </a:spcAft>
              <a:buNone/>
            </a:pPr>
            <a:r>
              <a:t/>
            </a:r>
            <a:endParaRPr>
              <a:solidFill>
                <a:schemeClr val="dk1"/>
              </a:solidFill>
            </a:endParaRPr>
          </a:p>
          <a:p>
            <a:pPr indent="0" lvl="0" marL="457200" rtl="0" algn="l">
              <a:lnSpc>
                <a:spcPct val="100000"/>
              </a:lnSpc>
              <a:spcBef>
                <a:spcPts val="1000"/>
              </a:spcBef>
              <a:spcAft>
                <a:spcPts val="1000"/>
              </a:spcAft>
              <a:buNone/>
            </a:pPr>
            <a:r>
              <a:t/>
            </a:r>
            <a:endParaRPr>
              <a:solidFill>
                <a:schemeClr val="dk1"/>
              </a:solidFill>
            </a:endParaRPr>
          </a:p>
        </p:txBody>
      </p:sp>
      <p:sp>
        <p:nvSpPr>
          <p:cNvPr id="89" name="Google Shape;89;p18"/>
          <p:cNvSpPr txBox="1"/>
          <p:nvPr/>
        </p:nvSpPr>
        <p:spPr>
          <a:xfrm>
            <a:off x="652350" y="700475"/>
            <a:ext cx="78393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38761D"/>
                </a:solidFill>
                <a:latin typeface="Merriweather"/>
                <a:ea typeface="Merriweather"/>
                <a:cs typeface="Merriweather"/>
                <a:sym typeface="Merriweather"/>
              </a:rPr>
              <a:t>The Importance of Partnerships</a:t>
            </a:r>
            <a:endParaRPr b="1" sz="2400">
              <a:solidFill>
                <a:srgbClr val="38761D"/>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CECD5"/>
            </a:gs>
            <a:gs pos="100000">
              <a:srgbClr val="92BC81"/>
            </a:gs>
          </a:gsLst>
          <a:lin ang="5400012" scaled="0"/>
        </a:gradFill>
      </p:bgPr>
    </p:bg>
    <p:spTree>
      <p:nvGrpSpPr>
        <p:cNvPr id="93" name="Shape 93"/>
        <p:cNvGrpSpPr/>
        <p:nvPr/>
      </p:nvGrpSpPr>
      <p:grpSpPr>
        <a:xfrm>
          <a:off x="0" y="0"/>
          <a:ext cx="0" cy="0"/>
          <a:chOff x="0" y="0"/>
          <a:chExt cx="0" cy="0"/>
        </a:xfrm>
      </p:grpSpPr>
      <p:sp>
        <p:nvSpPr>
          <p:cNvPr id="94" name="Google Shape;94;p19"/>
          <p:cNvSpPr txBox="1"/>
          <p:nvPr>
            <p:ph type="title"/>
          </p:nvPr>
        </p:nvSpPr>
        <p:spPr>
          <a:xfrm>
            <a:off x="311700" y="223175"/>
            <a:ext cx="8193000" cy="5889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Clr>
                <a:schemeClr val="dk1"/>
              </a:buClr>
              <a:buSzPts val="1100"/>
              <a:buFont typeface="Arial"/>
              <a:buNone/>
            </a:pPr>
            <a:r>
              <a:rPr b="1" lang="en">
                <a:solidFill>
                  <a:srgbClr val="38761D"/>
                </a:solidFill>
                <a:latin typeface="Merriweather"/>
                <a:ea typeface="Merriweather"/>
                <a:cs typeface="Merriweather"/>
                <a:sym typeface="Merriweather"/>
              </a:rPr>
              <a:t>Partnership Outcomes</a:t>
            </a:r>
            <a:endParaRPr b="1">
              <a:solidFill>
                <a:srgbClr val="38761D"/>
              </a:solidFill>
              <a:latin typeface="Merriweather"/>
              <a:ea typeface="Merriweather"/>
              <a:cs typeface="Merriweather"/>
              <a:sym typeface="Merriweather"/>
            </a:endParaRPr>
          </a:p>
        </p:txBody>
      </p:sp>
      <p:sp>
        <p:nvSpPr>
          <p:cNvPr id="95" name="Google Shape;95;p19"/>
          <p:cNvSpPr txBox="1"/>
          <p:nvPr>
            <p:ph idx="1" type="body"/>
          </p:nvPr>
        </p:nvSpPr>
        <p:spPr>
          <a:xfrm>
            <a:off x="641850" y="1120175"/>
            <a:ext cx="7837500" cy="3762000"/>
          </a:xfrm>
          <a:prstGeom prst="rect">
            <a:avLst/>
          </a:prstGeom>
        </p:spPr>
        <p:txBody>
          <a:bodyPr anchorCtr="0" anchor="t" bIns="91425" lIns="91425" spcFirstLastPara="1" rIns="91425" wrap="square" tIns="91425">
            <a:normAutofit/>
          </a:bodyPr>
          <a:lstStyle/>
          <a:p>
            <a:pPr indent="-355600" lvl="0" marL="457200" rtl="0" algn="l">
              <a:lnSpc>
                <a:spcPct val="100000"/>
              </a:lnSpc>
              <a:spcBef>
                <a:spcPts val="0"/>
              </a:spcBef>
              <a:spcAft>
                <a:spcPts val="0"/>
              </a:spcAft>
              <a:buClr>
                <a:srgbClr val="38761D"/>
              </a:buClr>
              <a:buSzPts val="2000"/>
              <a:buFont typeface="Merriweather SemiBold"/>
              <a:buChar char="❏"/>
            </a:pPr>
            <a:r>
              <a:rPr lang="en" sz="2000">
                <a:solidFill>
                  <a:srgbClr val="38761D"/>
                </a:solidFill>
                <a:latin typeface="Merriweather SemiBold"/>
                <a:ea typeface="Merriweather SemiBold"/>
                <a:cs typeface="Merriweather SemiBold"/>
                <a:sym typeface="Merriweather SemiBold"/>
              </a:rPr>
              <a:t>Health and well-being of students &amp; staff</a:t>
            </a:r>
            <a:endParaRPr sz="2000">
              <a:solidFill>
                <a:srgbClr val="38761D"/>
              </a:solidFill>
              <a:latin typeface="Merriweather SemiBold"/>
              <a:ea typeface="Merriweather SemiBold"/>
              <a:cs typeface="Merriweather SemiBold"/>
              <a:sym typeface="Merriweather SemiBold"/>
            </a:endParaRPr>
          </a:p>
          <a:p>
            <a:pPr indent="-355600" lvl="0" marL="457200" rtl="0" algn="l">
              <a:lnSpc>
                <a:spcPct val="100000"/>
              </a:lnSpc>
              <a:spcBef>
                <a:spcPts val="1000"/>
              </a:spcBef>
              <a:spcAft>
                <a:spcPts val="0"/>
              </a:spcAft>
              <a:buClr>
                <a:srgbClr val="38761D"/>
              </a:buClr>
              <a:buSzPts val="2000"/>
              <a:buFont typeface="Merriweather SemiBold"/>
              <a:buChar char="❏"/>
            </a:pPr>
            <a:r>
              <a:rPr lang="en" sz="2000">
                <a:solidFill>
                  <a:srgbClr val="38761D"/>
                </a:solidFill>
                <a:latin typeface="Merriweather SemiBold"/>
                <a:ea typeface="Merriweather SemiBold"/>
                <a:cs typeface="Merriweather SemiBold"/>
                <a:sym typeface="Merriweather SemiBold"/>
              </a:rPr>
              <a:t>Access to quality and relevant arts &amp; culture experiences</a:t>
            </a:r>
            <a:endParaRPr sz="2000">
              <a:solidFill>
                <a:srgbClr val="38761D"/>
              </a:solidFill>
              <a:latin typeface="Merriweather SemiBold"/>
              <a:ea typeface="Merriweather SemiBold"/>
              <a:cs typeface="Merriweather SemiBold"/>
              <a:sym typeface="Merriweather SemiBold"/>
            </a:endParaRPr>
          </a:p>
          <a:p>
            <a:pPr indent="-355600" lvl="0" marL="457200" rtl="0" algn="l">
              <a:lnSpc>
                <a:spcPct val="100000"/>
              </a:lnSpc>
              <a:spcBef>
                <a:spcPts val="1000"/>
              </a:spcBef>
              <a:spcAft>
                <a:spcPts val="0"/>
              </a:spcAft>
              <a:buClr>
                <a:srgbClr val="38761D"/>
              </a:buClr>
              <a:buSzPts val="2000"/>
              <a:buFont typeface="Merriweather SemiBold"/>
              <a:buChar char="❏"/>
            </a:pPr>
            <a:r>
              <a:rPr lang="en" sz="2000">
                <a:solidFill>
                  <a:srgbClr val="38761D"/>
                </a:solidFill>
                <a:latin typeface="Merriweather SemiBold"/>
                <a:ea typeface="Merriweather SemiBold"/>
                <a:cs typeface="Merriweather SemiBold"/>
                <a:sym typeface="Merriweather SemiBold"/>
              </a:rPr>
              <a:t>Developing life skills and healthy habits</a:t>
            </a:r>
            <a:endParaRPr sz="2000">
              <a:solidFill>
                <a:srgbClr val="38761D"/>
              </a:solidFill>
              <a:latin typeface="Merriweather SemiBold"/>
              <a:ea typeface="Merriweather SemiBold"/>
              <a:cs typeface="Merriweather SemiBold"/>
              <a:sym typeface="Merriweather SemiBold"/>
            </a:endParaRPr>
          </a:p>
          <a:p>
            <a:pPr indent="-355600" lvl="0" marL="457200" rtl="0" algn="l">
              <a:lnSpc>
                <a:spcPct val="100000"/>
              </a:lnSpc>
              <a:spcBef>
                <a:spcPts val="1000"/>
              </a:spcBef>
              <a:spcAft>
                <a:spcPts val="0"/>
              </a:spcAft>
              <a:buClr>
                <a:srgbClr val="38761D"/>
              </a:buClr>
              <a:buSzPts val="2000"/>
              <a:buFont typeface="Merriweather SemiBold"/>
              <a:buChar char="❏"/>
            </a:pPr>
            <a:r>
              <a:rPr lang="en" sz="2000">
                <a:solidFill>
                  <a:srgbClr val="38761D"/>
                </a:solidFill>
                <a:latin typeface="Merriweather SemiBold"/>
                <a:ea typeface="Merriweather SemiBold"/>
                <a:cs typeface="Merriweather SemiBold"/>
                <a:sym typeface="Merriweather SemiBold"/>
              </a:rPr>
              <a:t>Environmental awareness and education</a:t>
            </a:r>
            <a:endParaRPr sz="2000">
              <a:solidFill>
                <a:srgbClr val="38761D"/>
              </a:solidFill>
              <a:latin typeface="Merriweather SemiBold"/>
              <a:ea typeface="Merriweather SemiBold"/>
              <a:cs typeface="Merriweather SemiBold"/>
              <a:sym typeface="Merriweather SemiBold"/>
            </a:endParaRPr>
          </a:p>
          <a:p>
            <a:pPr indent="-355600" lvl="0" marL="457200" rtl="0" algn="l">
              <a:lnSpc>
                <a:spcPct val="100000"/>
              </a:lnSpc>
              <a:spcBef>
                <a:spcPts val="1000"/>
              </a:spcBef>
              <a:spcAft>
                <a:spcPts val="0"/>
              </a:spcAft>
              <a:buClr>
                <a:srgbClr val="38761D"/>
              </a:buClr>
              <a:buSzPts val="2000"/>
              <a:buFont typeface="Merriweather SemiBold"/>
              <a:buChar char="❏"/>
            </a:pPr>
            <a:r>
              <a:rPr lang="en" sz="2000">
                <a:solidFill>
                  <a:srgbClr val="38761D"/>
                </a:solidFill>
                <a:latin typeface="Merriweather SemiBold"/>
                <a:ea typeface="Merriweather SemiBold"/>
                <a:cs typeface="Merriweather SemiBold"/>
                <a:sym typeface="Merriweather SemiBold"/>
              </a:rPr>
              <a:t>Supporting families</a:t>
            </a:r>
            <a:endParaRPr sz="2000">
              <a:solidFill>
                <a:srgbClr val="38761D"/>
              </a:solidFill>
              <a:latin typeface="Merriweather SemiBold"/>
              <a:ea typeface="Merriweather SemiBold"/>
              <a:cs typeface="Merriweather SemiBold"/>
              <a:sym typeface="Merriweather SemiBold"/>
            </a:endParaRPr>
          </a:p>
          <a:p>
            <a:pPr indent="-355600" lvl="0" marL="457200" rtl="0" algn="l">
              <a:lnSpc>
                <a:spcPct val="100000"/>
              </a:lnSpc>
              <a:spcBef>
                <a:spcPts val="1000"/>
              </a:spcBef>
              <a:spcAft>
                <a:spcPts val="0"/>
              </a:spcAft>
              <a:buClr>
                <a:srgbClr val="38761D"/>
              </a:buClr>
              <a:buSzPts val="2000"/>
              <a:buFont typeface="Merriweather SemiBold"/>
              <a:buChar char="❏"/>
            </a:pPr>
            <a:r>
              <a:rPr lang="en" sz="2000">
                <a:solidFill>
                  <a:srgbClr val="38761D"/>
                </a:solidFill>
                <a:latin typeface="Merriweather SemiBold"/>
                <a:ea typeface="Merriweather SemiBold"/>
                <a:cs typeface="Merriweather SemiBold"/>
                <a:sym typeface="Merriweather SemiBold"/>
              </a:rPr>
              <a:t>Intergenerational learning opportunities</a:t>
            </a:r>
            <a:endParaRPr sz="2000">
              <a:solidFill>
                <a:srgbClr val="38761D"/>
              </a:solidFill>
              <a:latin typeface="Merriweather SemiBold"/>
              <a:ea typeface="Merriweather SemiBold"/>
              <a:cs typeface="Merriweather SemiBold"/>
              <a:sym typeface="Merriweather SemiBold"/>
            </a:endParaRPr>
          </a:p>
          <a:p>
            <a:pPr indent="-355600" lvl="0" marL="457200" rtl="0" algn="l">
              <a:lnSpc>
                <a:spcPct val="100000"/>
              </a:lnSpc>
              <a:spcBef>
                <a:spcPts val="1000"/>
              </a:spcBef>
              <a:spcAft>
                <a:spcPts val="1000"/>
              </a:spcAft>
              <a:buClr>
                <a:srgbClr val="38761D"/>
              </a:buClr>
              <a:buSzPts val="2000"/>
              <a:buFont typeface="Merriweather SemiBold"/>
              <a:buChar char="❏"/>
            </a:pPr>
            <a:r>
              <a:rPr lang="en" sz="2000">
                <a:solidFill>
                  <a:srgbClr val="38761D"/>
                </a:solidFill>
                <a:latin typeface="Merriweather SemiBold"/>
                <a:ea typeface="Merriweather SemiBold"/>
                <a:cs typeface="Merriweather SemiBold"/>
                <a:sym typeface="Merriweather SemiBold"/>
              </a:rPr>
              <a:t>Schooling as a trajectory</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gradFill>
          <a:gsLst>
            <a:gs pos="0">
              <a:srgbClr val="DCECD5"/>
            </a:gs>
            <a:gs pos="100000">
              <a:srgbClr val="92BC81"/>
            </a:gs>
          </a:gsLst>
          <a:path path="circle">
            <a:fillToRect b="50%" l="50%" r="50%" t="50%"/>
          </a:path>
          <a:tileRect/>
        </a:gradFill>
      </p:bgPr>
    </p:bg>
    <p:spTree>
      <p:nvGrpSpPr>
        <p:cNvPr id="99" name="Shape 99"/>
        <p:cNvGrpSpPr/>
        <p:nvPr/>
      </p:nvGrpSpPr>
      <p:grpSpPr>
        <a:xfrm>
          <a:off x="0" y="0"/>
          <a:ext cx="0" cy="0"/>
          <a:chOff x="0" y="0"/>
          <a:chExt cx="0" cy="0"/>
        </a:xfrm>
      </p:grpSpPr>
      <p:sp>
        <p:nvSpPr>
          <p:cNvPr id="100" name="Google Shape;100;p20"/>
          <p:cNvSpPr txBox="1"/>
          <p:nvPr/>
        </p:nvSpPr>
        <p:spPr>
          <a:xfrm>
            <a:off x="607500" y="1949250"/>
            <a:ext cx="7839300" cy="21456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None/>
            </a:pPr>
            <a:r>
              <a:t/>
            </a:r>
            <a:endParaRPr>
              <a:solidFill>
                <a:schemeClr val="dk1"/>
              </a:solidFill>
            </a:endParaRPr>
          </a:p>
          <a:p>
            <a:pPr indent="0" lvl="0" marL="457200" rtl="0" algn="l">
              <a:spcBef>
                <a:spcPts val="1000"/>
              </a:spcBef>
              <a:spcAft>
                <a:spcPts val="0"/>
              </a:spcAft>
              <a:buNone/>
            </a:pPr>
            <a:r>
              <a:rPr lang="en">
                <a:solidFill>
                  <a:schemeClr val="dk1"/>
                </a:solidFill>
              </a:rPr>
              <a:t>Coming soon: LINK to YouTube replay of LEARN's Community Schools video </a:t>
            </a:r>
            <a:endParaRPr>
              <a:solidFill>
                <a:schemeClr val="dk1"/>
              </a:solidFill>
            </a:endParaRPr>
          </a:p>
          <a:p>
            <a:pPr indent="0" lvl="0" marL="457200" rtl="0" algn="l">
              <a:spcBef>
                <a:spcPts val="1000"/>
              </a:spcBef>
              <a:spcAft>
                <a:spcPts val="0"/>
              </a:spcAft>
              <a:buNone/>
            </a:pPr>
            <a:r>
              <a:t/>
            </a:r>
            <a:endParaRPr>
              <a:solidFill>
                <a:schemeClr val="dk1"/>
              </a:solidFill>
            </a:endParaRPr>
          </a:p>
          <a:p>
            <a:pPr indent="0" lvl="0" marL="457200" rtl="0" algn="l">
              <a:spcBef>
                <a:spcPts val="1000"/>
              </a:spcBef>
              <a:spcAft>
                <a:spcPts val="0"/>
              </a:spcAft>
              <a:buNone/>
            </a:pPr>
            <a:r>
              <a:t/>
            </a:r>
            <a:endParaRPr>
              <a:solidFill>
                <a:schemeClr val="dk1"/>
              </a:solidFill>
            </a:endParaRPr>
          </a:p>
          <a:p>
            <a:pPr indent="0" lvl="0" marL="457200" rtl="0" algn="l">
              <a:lnSpc>
                <a:spcPct val="100000"/>
              </a:lnSpc>
              <a:spcBef>
                <a:spcPts val="1000"/>
              </a:spcBef>
              <a:spcAft>
                <a:spcPts val="0"/>
              </a:spcAft>
              <a:buNone/>
            </a:pPr>
            <a:r>
              <a:t/>
            </a:r>
            <a:endParaRPr>
              <a:solidFill>
                <a:schemeClr val="dk1"/>
              </a:solidFill>
            </a:endParaRPr>
          </a:p>
          <a:p>
            <a:pPr indent="0" lvl="0" marL="0" rtl="0" algn="l">
              <a:lnSpc>
                <a:spcPct val="100000"/>
              </a:lnSpc>
              <a:spcBef>
                <a:spcPts val="1000"/>
              </a:spcBef>
              <a:spcAft>
                <a:spcPts val="0"/>
              </a:spcAft>
              <a:buNone/>
            </a:pPr>
            <a:r>
              <a:t/>
            </a:r>
            <a:endParaRPr>
              <a:solidFill>
                <a:schemeClr val="dk1"/>
              </a:solidFill>
            </a:endParaRPr>
          </a:p>
          <a:p>
            <a:pPr indent="0" lvl="0" marL="457200" rtl="0" algn="l">
              <a:lnSpc>
                <a:spcPct val="100000"/>
              </a:lnSpc>
              <a:spcBef>
                <a:spcPts val="1000"/>
              </a:spcBef>
              <a:spcAft>
                <a:spcPts val="0"/>
              </a:spcAft>
              <a:buNone/>
            </a:pPr>
            <a:r>
              <a:t/>
            </a:r>
            <a:endParaRPr>
              <a:solidFill>
                <a:schemeClr val="dk1"/>
              </a:solidFill>
            </a:endParaRPr>
          </a:p>
          <a:p>
            <a:pPr indent="0" lvl="0" marL="457200" rtl="0" algn="l">
              <a:lnSpc>
                <a:spcPct val="100000"/>
              </a:lnSpc>
              <a:spcBef>
                <a:spcPts val="1000"/>
              </a:spcBef>
              <a:spcAft>
                <a:spcPts val="1000"/>
              </a:spcAft>
              <a:buNone/>
            </a:pPr>
            <a:r>
              <a:t/>
            </a:r>
            <a:endParaRPr>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CECD5"/>
            </a:gs>
            <a:gs pos="100000">
              <a:srgbClr val="92BC81"/>
            </a:gs>
          </a:gsLst>
          <a:lin ang="5400012" scaled="0"/>
        </a:gradFill>
      </p:bgPr>
    </p:bg>
    <p:spTree>
      <p:nvGrpSpPr>
        <p:cNvPr id="104" name="Shape 104"/>
        <p:cNvGrpSpPr/>
        <p:nvPr/>
      </p:nvGrpSpPr>
      <p:grpSpPr>
        <a:xfrm>
          <a:off x="0" y="0"/>
          <a:ext cx="0" cy="0"/>
          <a:chOff x="0" y="0"/>
          <a:chExt cx="0" cy="0"/>
        </a:xfrm>
      </p:grpSpPr>
      <p:sp>
        <p:nvSpPr>
          <p:cNvPr id="105" name="Google Shape;105;p21"/>
          <p:cNvSpPr txBox="1"/>
          <p:nvPr>
            <p:ph type="title"/>
          </p:nvPr>
        </p:nvSpPr>
        <p:spPr>
          <a:xfrm>
            <a:off x="256175" y="738425"/>
            <a:ext cx="4045200" cy="10539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Clr>
                <a:schemeClr val="dk1"/>
              </a:buClr>
              <a:buSzPts val="1100"/>
              <a:buFont typeface="Arial"/>
              <a:buNone/>
            </a:pPr>
            <a:r>
              <a:rPr b="1" lang="en" sz="2400">
                <a:solidFill>
                  <a:srgbClr val="38761D"/>
                </a:solidFill>
                <a:latin typeface="Merriweather"/>
                <a:ea typeface="Merriweather"/>
                <a:cs typeface="Merriweather"/>
                <a:sym typeface="Merriweather"/>
              </a:rPr>
              <a:t>A CLC is a </a:t>
            </a:r>
            <a:br>
              <a:rPr b="1" lang="en" sz="2400">
                <a:solidFill>
                  <a:srgbClr val="38761D"/>
                </a:solidFill>
                <a:latin typeface="Merriweather"/>
                <a:ea typeface="Merriweather"/>
                <a:cs typeface="Merriweather"/>
                <a:sym typeface="Merriweather"/>
              </a:rPr>
            </a:br>
            <a:r>
              <a:rPr b="1" lang="en" sz="2400">
                <a:solidFill>
                  <a:schemeClr val="lt1"/>
                </a:solidFill>
                <a:latin typeface="Merriweather"/>
                <a:ea typeface="Merriweather"/>
                <a:cs typeface="Merriweather"/>
                <a:sym typeface="Merriweather"/>
              </a:rPr>
              <a:t>Community School </a:t>
            </a:r>
            <a:endParaRPr b="1" sz="2400">
              <a:solidFill>
                <a:schemeClr val="lt1"/>
              </a:solidFill>
              <a:latin typeface="Merriweather"/>
              <a:ea typeface="Merriweather"/>
              <a:cs typeface="Merriweather"/>
              <a:sym typeface="Merriweather"/>
            </a:endParaRPr>
          </a:p>
        </p:txBody>
      </p:sp>
      <p:pic>
        <p:nvPicPr>
          <p:cNvPr id="106" name="Google Shape;106;p21"/>
          <p:cNvPicPr preferRelativeResize="0"/>
          <p:nvPr/>
        </p:nvPicPr>
        <p:blipFill rotWithShape="1">
          <a:blip r:embed="rId3">
            <a:alphaModFix/>
          </a:blip>
          <a:srcRect b="0" l="11103" r="0" t="0"/>
          <a:stretch/>
        </p:blipFill>
        <p:spPr>
          <a:xfrm>
            <a:off x="4572003" y="3"/>
            <a:ext cx="4572000" cy="4406881"/>
          </a:xfrm>
          <a:prstGeom prst="rect">
            <a:avLst/>
          </a:prstGeom>
          <a:noFill/>
          <a:ln>
            <a:noFill/>
          </a:ln>
        </p:spPr>
      </p:pic>
      <p:sp>
        <p:nvSpPr>
          <p:cNvPr id="107" name="Google Shape;107;p21"/>
          <p:cNvSpPr txBox="1"/>
          <p:nvPr/>
        </p:nvSpPr>
        <p:spPr>
          <a:xfrm>
            <a:off x="503575" y="2240379"/>
            <a:ext cx="3874200" cy="248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38761D"/>
                </a:solidFill>
                <a:latin typeface="Merriweather SemiBold"/>
                <a:ea typeface="Merriweather SemiBold"/>
                <a:cs typeface="Merriweather SemiBold"/>
                <a:sym typeface="Merriweather SemiBold"/>
              </a:rPr>
              <a:t>Community Schools:</a:t>
            </a:r>
            <a:endParaRPr sz="1800">
              <a:solidFill>
                <a:srgbClr val="38761D"/>
              </a:solidFill>
              <a:latin typeface="Merriweather SemiBold"/>
              <a:ea typeface="Merriweather SemiBold"/>
              <a:cs typeface="Merriweather SemiBold"/>
              <a:sym typeface="Merriweather SemiBold"/>
            </a:endParaRPr>
          </a:p>
          <a:p>
            <a:pPr indent="0" lvl="0" marL="0" rtl="0" algn="l">
              <a:spcBef>
                <a:spcPts val="0"/>
              </a:spcBef>
              <a:spcAft>
                <a:spcPts val="0"/>
              </a:spcAft>
              <a:buNone/>
            </a:pPr>
            <a:r>
              <a:t/>
            </a:r>
            <a:endParaRPr sz="700">
              <a:solidFill>
                <a:srgbClr val="38761D"/>
              </a:solidFill>
              <a:latin typeface="Merriweather SemiBold"/>
              <a:ea typeface="Merriweather SemiBold"/>
              <a:cs typeface="Merriweather SemiBold"/>
              <a:sym typeface="Merriweather SemiBold"/>
            </a:endParaRPr>
          </a:p>
          <a:p>
            <a:pPr indent="0" lvl="0" marL="0" rtl="0" algn="l">
              <a:spcBef>
                <a:spcPts val="0"/>
              </a:spcBef>
              <a:spcAft>
                <a:spcPts val="0"/>
              </a:spcAft>
              <a:buNone/>
            </a:pPr>
            <a:r>
              <a:rPr lang="en" sz="1800">
                <a:solidFill>
                  <a:srgbClr val="38761D"/>
                </a:solidFill>
                <a:latin typeface="Merriweather SemiBold"/>
                <a:ea typeface="Merriweather SemiBold"/>
                <a:cs typeface="Merriweather SemiBold"/>
                <a:sym typeface="Merriweather SemiBold"/>
              </a:rPr>
              <a:t>An </a:t>
            </a:r>
            <a:r>
              <a:rPr lang="en" sz="1800">
                <a:solidFill>
                  <a:schemeClr val="lt1"/>
                </a:solidFill>
                <a:latin typeface="Merriweather SemiBold"/>
                <a:ea typeface="Merriweather SemiBold"/>
                <a:cs typeface="Merriweather SemiBold"/>
                <a:sym typeface="Merriweather SemiBold"/>
              </a:rPr>
              <a:t>ecosystem of </a:t>
            </a:r>
            <a:br>
              <a:rPr lang="en" sz="1800">
                <a:solidFill>
                  <a:schemeClr val="lt1"/>
                </a:solidFill>
                <a:latin typeface="Merriweather SemiBold"/>
                <a:ea typeface="Merriweather SemiBold"/>
                <a:cs typeface="Merriweather SemiBold"/>
                <a:sym typeface="Merriweather SemiBold"/>
              </a:rPr>
            </a:br>
            <a:r>
              <a:rPr lang="en" sz="1800">
                <a:solidFill>
                  <a:schemeClr val="lt1"/>
                </a:solidFill>
                <a:latin typeface="Merriweather SemiBold"/>
                <a:ea typeface="Merriweather SemiBold"/>
                <a:cs typeface="Merriweather SemiBold"/>
                <a:sym typeface="Merriweather SemiBold"/>
              </a:rPr>
              <a:t>learning opportunities</a:t>
            </a:r>
            <a:r>
              <a:rPr lang="en" sz="1800">
                <a:solidFill>
                  <a:srgbClr val="38761D"/>
                </a:solidFill>
                <a:latin typeface="Merriweather SemiBold"/>
                <a:ea typeface="Merriweather SemiBold"/>
                <a:cs typeface="Merriweather SemiBold"/>
                <a:sym typeface="Merriweather SemiBold"/>
              </a:rPr>
              <a:t> </a:t>
            </a:r>
            <a:br>
              <a:rPr lang="en" sz="1800">
                <a:solidFill>
                  <a:srgbClr val="38761D"/>
                </a:solidFill>
                <a:latin typeface="Merriweather SemiBold"/>
                <a:ea typeface="Merriweather SemiBold"/>
                <a:cs typeface="Merriweather SemiBold"/>
                <a:sym typeface="Merriweather SemiBold"/>
              </a:rPr>
            </a:br>
            <a:r>
              <a:rPr lang="en" sz="1800">
                <a:solidFill>
                  <a:srgbClr val="38761D"/>
                </a:solidFill>
                <a:latin typeface="Merriweather SemiBold"/>
                <a:ea typeface="Merriweather SemiBold"/>
                <a:cs typeface="Merriweather SemiBold"/>
                <a:sym typeface="Merriweather SemiBold"/>
              </a:rPr>
              <a:t>from both in and outside </a:t>
            </a:r>
            <a:br>
              <a:rPr lang="en" sz="1800">
                <a:solidFill>
                  <a:srgbClr val="38761D"/>
                </a:solidFill>
                <a:latin typeface="Merriweather SemiBold"/>
                <a:ea typeface="Merriweather SemiBold"/>
                <a:cs typeface="Merriweather SemiBold"/>
                <a:sym typeface="Merriweather SemiBold"/>
              </a:rPr>
            </a:br>
            <a:r>
              <a:rPr lang="en" sz="1800">
                <a:solidFill>
                  <a:srgbClr val="38761D"/>
                </a:solidFill>
                <a:latin typeface="Merriweather SemiBold"/>
                <a:ea typeface="Merriweather SemiBold"/>
                <a:cs typeface="Merriweather SemiBold"/>
                <a:sym typeface="Merriweather SemiBold"/>
              </a:rPr>
              <a:t>of the school</a:t>
            </a:r>
            <a:endParaRPr sz="1800">
              <a:solidFill>
                <a:schemeClr val="dk2"/>
              </a:solidFill>
              <a:latin typeface="Merriweather SemiBold"/>
              <a:ea typeface="Merriweather SemiBold"/>
              <a:cs typeface="Merriweather SemiBold"/>
              <a:sym typeface="Merriweather SemiBold"/>
            </a:endParaRPr>
          </a:p>
        </p:txBody>
      </p:sp>
      <p:sp>
        <p:nvSpPr>
          <p:cNvPr id="108" name="Google Shape;108;p21"/>
          <p:cNvSpPr txBox="1"/>
          <p:nvPr/>
        </p:nvSpPr>
        <p:spPr>
          <a:xfrm>
            <a:off x="4658100" y="4460525"/>
            <a:ext cx="4347000" cy="6495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38761D"/>
                </a:solidFill>
              </a:rPr>
              <a:t>Image Source: </a:t>
            </a:r>
            <a:endParaRPr sz="1000">
              <a:solidFill>
                <a:srgbClr val="38761D"/>
              </a:solidFill>
            </a:endParaRPr>
          </a:p>
          <a:p>
            <a:pPr indent="0" lvl="0" marL="0" rtl="0" algn="l">
              <a:spcBef>
                <a:spcPts val="0"/>
              </a:spcBef>
              <a:spcAft>
                <a:spcPts val="0"/>
              </a:spcAft>
              <a:buNone/>
            </a:pPr>
            <a:r>
              <a:rPr lang="en" sz="1000" u="sng">
                <a:solidFill>
                  <a:schemeClr val="hlink"/>
                </a:solidFill>
                <a:hlinkClick r:id="rId4"/>
              </a:rPr>
              <a:t>Reference Manual for Intervention in Disadvantaged Areas </a:t>
            </a:r>
            <a:endParaRPr sz="1800">
              <a:solidFill>
                <a:srgbClr val="38761D"/>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CECD5"/>
            </a:gs>
            <a:gs pos="100000">
              <a:srgbClr val="92BC81"/>
            </a:gs>
          </a:gsLst>
          <a:lin ang="5400012" scaled="0"/>
        </a:gradFill>
      </p:bgPr>
    </p:bg>
    <p:spTree>
      <p:nvGrpSpPr>
        <p:cNvPr id="112" name="Shape 112"/>
        <p:cNvGrpSpPr/>
        <p:nvPr/>
      </p:nvGrpSpPr>
      <p:grpSpPr>
        <a:xfrm>
          <a:off x="0" y="0"/>
          <a:ext cx="0" cy="0"/>
          <a:chOff x="0" y="0"/>
          <a:chExt cx="0" cy="0"/>
        </a:xfrm>
      </p:grpSpPr>
      <p:pic>
        <p:nvPicPr>
          <p:cNvPr id="113" name="Google Shape;113;p22"/>
          <p:cNvPicPr preferRelativeResize="0"/>
          <p:nvPr/>
        </p:nvPicPr>
        <p:blipFill>
          <a:blip r:embed="rId3">
            <a:alphaModFix/>
          </a:blip>
          <a:stretch>
            <a:fillRect/>
          </a:stretch>
        </p:blipFill>
        <p:spPr>
          <a:xfrm>
            <a:off x="2668875" y="0"/>
            <a:ext cx="4851751" cy="4894799"/>
          </a:xfrm>
          <a:prstGeom prst="rect">
            <a:avLst/>
          </a:prstGeom>
          <a:noFill/>
          <a:ln>
            <a:noFill/>
          </a:ln>
        </p:spPr>
      </p:pic>
      <p:sp>
        <p:nvSpPr>
          <p:cNvPr id="114" name="Google Shape;114;p22"/>
          <p:cNvSpPr txBox="1"/>
          <p:nvPr/>
        </p:nvSpPr>
        <p:spPr>
          <a:xfrm>
            <a:off x="199300" y="3467825"/>
            <a:ext cx="2769300" cy="146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38761D"/>
                </a:solidFill>
                <a:latin typeface="Merriweather SemiBold"/>
                <a:ea typeface="Merriweather SemiBold"/>
                <a:cs typeface="Merriweather SemiBold"/>
                <a:sym typeface="Merriweather SemiBold"/>
              </a:rPr>
              <a:t>Whole School, </a:t>
            </a:r>
            <a:endParaRPr sz="2000">
              <a:solidFill>
                <a:srgbClr val="38761D"/>
              </a:solidFill>
              <a:latin typeface="Merriweather SemiBold"/>
              <a:ea typeface="Merriweather SemiBold"/>
              <a:cs typeface="Merriweather SemiBold"/>
              <a:sym typeface="Merriweather SemiBold"/>
            </a:endParaRPr>
          </a:p>
          <a:p>
            <a:pPr indent="0" lvl="0" marL="0" rtl="0" algn="l">
              <a:spcBef>
                <a:spcPts val="0"/>
              </a:spcBef>
              <a:spcAft>
                <a:spcPts val="0"/>
              </a:spcAft>
              <a:buNone/>
            </a:pPr>
            <a:r>
              <a:rPr lang="en" sz="2000">
                <a:solidFill>
                  <a:srgbClr val="38761D"/>
                </a:solidFill>
                <a:latin typeface="Merriweather SemiBold"/>
                <a:ea typeface="Merriweather SemiBold"/>
                <a:cs typeface="Merriweather SemiBold"/>
                <a:sym typeface="Merriweather SemiBold"/>
              </a:rPr>
              <a:t>Whole Community, </a:t>
            </a:r>
            <a:endParaRPr sz="2000">
              <a:solidFill>
                <a:srgbClr val="38761D"/>
              </a:solidFill>
              <a:latin typeface="Merriweather SemiBold"/>
              <a:ea typeface="Merriweather SemiBold"/>
              <a:cs typeface="Merriweather SemiBold"/>
              <a:sym typeface="Merriweather SemiBold"/>
            </a:endParaRPr>
          </a:p>
          <a:p>
            <a:pPr indent="0" lvl="0" marL="0" rtl="0" algn="l">
              <a:spcBef>
                <a:spcPts val="0"/>
              </a:spcBef>
              <a:spcAft>
                <a:spcPts val="0"/>
              </a:spcAft>
              <a:buClr>
                <a:schemeClr val="dk1"/>
              </a:buClr>
              <a:buSzPts val="1100"/>
              <a:buFont typeface="Arial"/>
              <a:buNone/>
            </a:pPr>
            <a:r>
              <a:rPr lang="en" sz="2000">
                <a:solidFill>
                  <a:srgbClr val="38761D"/>
                </a:solidFill>
                <a:latin typeface="Merriweather SemiBold"/>
                <a:ea typeface="Merriweather SemiBold"/>
                <a:cs typeface="Merriweather SemiBold"/>
                <a:sym typeface="Merriweather SemiBold"/>
              </a:rPr>
              <a:t>Whole Child </a:t>
            </a:r>
            <a:endParaRPr sz="2000">
              <a:solidFill>
                <a:srgbClr val="38761D"/>
              </a:solidFill>
              <a:latin typeface="Merriweather SemiBold"/>
              <a:ea typeface="Merriweather SemiBold"/>
              <a:cs typeface="Merriweather SemiBold"/>
              <a:sym typeface="Merriweather SemiBold"/>
            </a:endParaRPr>
          </a:p>
        </p:txBody>
      </p:sp>
      <p:sp>
        <p:nvSpPr>
          <p:cNvPr id="115" name="Google Shape;115;p22"/>
          <p:cNvSpPr txBox="1"/>
          <p:nvPr/>
        </p:nvSpPr>
        <p:spPr>
          <a:xfrm>
            <a:off x="3777900" y="4656825"/>
            <a:ext cx="5366100" cy="44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lang="en" sz="1000">
                <a:solidFill>
                  <a:srgbClr val="38761D"/>
                </a:solidFill>
              </a:rPr>
              <a:t>Image Source: </a:t>
            </a:r>
            <a:r>
              <a:rPr lang="en" sz="1000" u="sng">
                <a:solidFill>
                  <a:srgbClr val="38761D"/>
                </a:solidFill>
                <a:hlinkClick r:id="rId4">
                  <a:extLst>
                    <a:ext uri="{A12FA001-AC4F-418D-AE19-62706E023703}">
                      <ahyp:hlinkClr val="tx"/>
                    </a:ext>
                  </a:extLst>
                </a:hlinkClick>
              </a:rPr>
              <a:t>ASCD Whole Child Approach to Education</a:t>
            </a:r>
            <a:r>
              <a:rPr lang="en" sz="1000">
                <a:solidFill>
                  <a:srgbClr val="38761D"/>
                </a:solidFill>
              </a:rPr>
              <a:t> </a:t>
            </a:r>
            <a:endParaRPr sz="1700">
              <a:solidFill>
                <a:srgbClr val="38761D"/>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pic>
        <p:nvPicPr>
          <p:cNvPr id="120" name="Google Shape;120;p23"/>
          <p:cNvPicPr preferRelativeResize="0"/>
          <p:nvPr/>
        </p:nvPicPr>
        <p:blipFill>
          <a:blip r:embed="rId3">
            <a:alphaModFix/>
          </a:blip>
          <a:stretch>
            <a:fillRect/>
          </a:stretch>
        </p:blipFill>
        <p:spPr>
          <a:xfrm>
            <a:off x="152400" y="152400"/>
            <a:ext cx="8839204" cy="4695233"/>
          </a:xfrm>
          <a:prstGeom prst="rect">
            <a:avLst/>
          </a:prstGeom>
          <a:noFill/>
          <a:ln>
            <a:noFill/>
          </a:ln>
        </p:spPr>
      </p:pic>
      <p:sp>
        <p:nvSpPr>
          <p:cNvPr id="121" name="Google Shape;121;p23"/>
          <p:cNvSpPr txBox="1"/>
          <p:nvPr/>
        </p:nvSpPr>
        <p:spPr>
          <a:xfrm>
            <a:off x="6028325" y="2092175"/>
            <a:ext cx="1670700" cy="162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erriweather"/>
                <a:ea typeface="Merriweather"/>
                <a:cs typeface="Merriweather"/>
                <a:sym typeface="Merriweather"/>
              </a:rPr>
              <a:t>CLCs across the Province</a:t>
            </a:r>
            <a:endParaRPr b="1" sz="2400">
              <a:solidFill>
                <a:srgbClr val="FFFFFF"/>
              </a:solidFill>
              <a:latin typeface="Merriweather"/>
              <a:ea typeface="Merriweather"/>
              <a:cs typeface="Merriweather"/>
              <a:sym typeface="Merriweathe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